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339" r:id="rId6"/>
    <p:sldId id="260" r:id="rId7"/>
    <p:sldId id="341" r:id="rId8"/>
    <p:sldId id="261" r:id="rId9"/>
    <p:sldId id="262" r:id="rId10"/>
    <p:sldId id="263" r:id="rId11"/>
    <p:sldId id="264" r:id="rId12"/>
    <p:sldId id="265" r:id="rId13"/>
    <p:sldId id="266" r:id="rId14"/>
    <p:sldId id="34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42" r:id="rId23"/>
    <p:sldId id="274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@wagman.fr" initials="s" lastIdx="1" clrIdx="0">
    <p:extLst>
      <p:ext uri="{19B8F6BF-5375-455C-9EA6-DF929625EA0E}">
        <p15:presenceInfo xmlns:p15="http://schemas.microsoft.com/office/powerpoint/2012/main" userId="27c8facb4997bc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4DCF7-5C28-4171-9A2B-A9F3B9F2BFF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F96AB2-26A9-4A5F-891E-273B4E6D424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97212A-639D-4202-84C3-A291B7E345C4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6A48833-F478-42FF-A000-C4412B90E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CB2D6801-789F-4777-8E54-ADAB21F990D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7FD65D-1465-4D41-BE7F-C998B79F39B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57DE6-79A3-4A61-BFBE-CB5513A717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2EE436D-B991-40BF-B95C-BFF8D09F1EC6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1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EB633-7F7C-4CBB-8441-4EF5D099C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25E04-2F16-4F2B-8552-670986EF02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0B69F-F1E3-4A58-AC35-CC33DCA2C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F4926-39CD-46E0-BB28-87F31A2496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64B9F-B3A4-4C97-B1B5-4CAAFB4E47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D2F30D-0490-49EE-89CF-811BF1B36B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64B43-6E1B-4D1B-A0BC-99E50BBBB0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CB2DF-925B-43A5-A222-3D2AF668A5B7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B7B67D-6CE8-4179-A48D-A94AF6DA7D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7AC33F-10AA-4EF6-AAB4-F0CB4919C5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772B92-6531-4760-8A3B-80ED3261B9CE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E8C41-3382-4EFC-ACE5-3ACEFA17B0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F2EB3E-D416-417F-9883-7DE9895088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3FA96-EDB1-49A1-96CE-52ADA4B888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F6C214-4E8B-465A-9764-24091686A38F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FFE52-537E-44C9-A231-214ED6A623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EDB89-9DCD-47AB-8B26-813770EB92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0B268B-C125-4026-86D8-A3D5728B84B6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6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F54907-D3E3-422E-BA93-49E98D6BDE2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B0761B-48EB-416E-8095-6E38C653A09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9C763B-537B-4849-ABC0-328F46140A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C9DC2-D671-4788-8308-BC0A2457F7DD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2AA64-1FD1-4829-8681-881808E00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4D9B9-E8C1-4115-8E76-5CEDA58648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08329-7A6F-474B-AC1A-78B488035E2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8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C12A-4ACD-423E-AA34-0F9590580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3CA4C-65C0-414A-8A23-AF897174A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>
            <a:extLst>
              <a:ext uri="{FF2B5EF4-FFF2-40B4-BE49-F238E27FC236}">
                <a16:creationId xmlns:a16="http://schemas.microsoft.com/office/drawing/2014/main" id="{C6A78541-A8A7-4746-8D66-B3F981F617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A85C0-85DB-4D0B-B01F-F1B9718081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F3239-E4BF-446E-BBB7-B7ABD00B86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5A4E0-3344-4087-82A4-4BD4AA0400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DB729E-C811-4F24-9313-F2EB047DD57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185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BD941-05D8-4789-9C4E-3A1428CFC4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2AE16-4938-43F3-BB34-DE1094E3191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6AD48-91D3-4CB2-AEA3-1DAF42B3F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85992D-77F8-4401-AAC7-58EEDC0B8B90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E75315-0184-4360-AD30-E4E7B1D882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34CEC-F94D-46CD-8025-7C8BBD5BC4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EBDEF-95FD-491D-A4C6-A41855B5593D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281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796B0-F15F-4748-829C-A39EB8C1CB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C4FAD-A108-463F-A824-49BDAD205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9E645-B882-429D-B74F-31599339AF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B9927-6907-44D8-BE95-D686B1CDDB0D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25B04-36E3-4F50-9A76-82E042EAF0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56D28-5C78-4702-8FE9-16F8036ECE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F040B-F876-4734-BE90-D45ABC4254AE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8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10E28-9745-416B-B360-CC01DD5B72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D8342-91A0-4E66-92FA-1996519C60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B58219-904E-46AE-91A2-688E413519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7112C6-D256-4C3D-B6DC-156CFDBF17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E5793-36E2-4D65-8571-985C73363402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8020D2-6F9E-46F3-BA9B-67EEAC976A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88B0DD-2068-46E9-BF3D-96E5E04835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50E44-B933-4E29-8117-465D78E99BEC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019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24C09-D8A0-40C0-8FCF-7CFD07D7D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9BF4A-13C3-4DA1-9B38-E5583C058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FFB84F-B24C-4296-972A-E857451A72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4540FC-1C8C-4FC5-8256-28FCAD0968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CB14DD-21DC-4AE8-96FF-02E20576502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841EA6-A84D-47BE-A2A6-312FDEF4D5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A8178-D860-4EE1-AD12-75AA73A6839D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8195B9-8F0C-48A4-989E-DFEB07FA1F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B884D3-EC14-45F6-824D-AFA67A62B7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9CB69-46AB-460C-A10E-09077AD5C73C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2104A-D7A8-44C9-9110-3721902EC4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3594BC-0ECE-41F5-8F02-60FD0E2EB0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897D5-5874-4431-93F3-77AFD21D7A45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2A3F64-1498-4403-B504-8544AE227A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CA59F-3EF9-4EA1-A0F5-DC1D86E7E0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06004B-8A26-49AF-87B1-7D3126230AF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52E0ED-3B37-430E-8227-6BD6C7A4EA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5972F-F055-4C6C-8DC9-853879684F1A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A4BE4A-7639-453C-9A92-565A32756F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E12AA8-83D8-4CD1-86E4-00F79F2EAF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8BCAA-B2F3-4193-8F06-3F5848C9E7D7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473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D1CA0-E994-402A-895A-DCA287BF9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AF59C-E22B-4319-9879-8AA118CB5B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A9279B-A692-4C50-88D5-C777E45A7E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15F18-F1A9-4909-A72C-66DC144DB8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1E2AF9-CB13-4A08-B643-7C5C06507564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C87F98-55C6-4CAE-9C32-2385B0F67C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A2CDDB-6FA9-4929-BE8C-9DB22DC280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722AE-3110-4453-8506-C889D86D1CF1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9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4DF6D-9269-4705-8A14-13680B727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03836A-BFB8-424D-BDF6-4206CF5C2E1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4FB927-E7FB-4BA5-9696-A465BE6B6C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8F7ACB-C20B-4A77-A4EB-55C5EBC371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02CE71-EB12-4121-9FBA-9C60D049218D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9045B-EFB5-4BD4-9494-8BF01D0C26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445D5-BEBE-478A-BF88-3F9AA5359E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9790D-7B0D-4DE0-9176-86244F924120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9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89CD3-630D-474A-8A4E-DB30F21299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0D1FA8-38CD-4142-AE95-0CC7CA15C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DCF86-2136-48E9-9B1C-D8182D517C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F929260-0D1A-43D2-B21B-F78FC3F6516E}" type="datetime1">
              <a:rPr lang="en-GB"/>
              <a:pPr lvl="0"/>
              <a:t>04/11/2020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C3087-79D0-4A70-B52A-56C00F2DC74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AF69B-0DED-4B3B-A726-266366F6878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0276292-9B2D-47EE-93D2-D3B3194D8BA8}" type="slidenum"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wordpuzzlegames.com/creat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zzlemaker.discoveryeducation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ord-search-world.griddler.co.uk/Word-Search-Generato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quizlet.com/543373044/mat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5p.org/" TargetMode="External"/><Relationship Id="rId3" Type="http://schemas.openxmlformats.org/officeDocument/2006/relationships/hyperlink" Target="http://www.word-search-world.griddler.co.uk/Word-Search-Generator.aspx" TargetMode="External"/><Relationship Id="rId7" Type="http://schemas.openxmlformats.org/officeDocument/2006/relationships/hyperlink" Target="http://www.padlet.com/" TargetMode="External"/><Relationship Id="rId2" Type="http://schemas.openxmlformats.org/officeDocument/2006/relationships/hyperlink" Target="http://www.teachers.tv/series/lesson-refresh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onahogg.com/Unit5Startersandplenaries.pdf" TargetMode="External"/><Relationship Id="rId5" Type="http://schemas.openxmlformats.org/officeDocument/2006/relationships/hyperlink" Target="http://outstanding-lessons.wikispaces.com/Starters+and+Plenaries" TargetMode="External"/><Relationship Id="rId4" Type="http://schemas.openxmlformats.org/officeDocument/2006/relationships/hyperlink" Target="http://www.classtools.net/" TargetMode="External"/><Relationship Id="rId9" Type="http://schemas.openxmlformats.org/officeDocument/2006/relationships/hyperlink" Target="http://www.quizlet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CF9D-6DF7-4592-9883-489B9F6AFF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2073" y="1727996"/>
            <a:ext cx="9376010" cy="3152522"/>
          </a:xfrm>
        </p:spPr>
        <p:txBody>
          <a:bodyPr anchorCtr="1"/>
          <a:lstStyle/>
          <a:p>
            <a:pPr lvl="0" algn="ctr"/>
            <a:r>
              <a:rPr lang="en-US" sz="6000" u="sng" dirty="0"/>
              <a:t>Effective use of starter activities in language lessons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EA5096-DE3C-41AD-BDCA-12824BE1DE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75902" y="332640"/>
            <a:ext cx="1584362" cy="855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 descr="Bonjour - Home | Facebook">
            <a:extLst>
              <a:ext uri="{FF2B5EF4-FFF2-40B4-BE49-F238E27FC236}">
                <a16:creationId xmlns:a16="http://schemas.microsoft.com/office/drawing/2014/main" id="{2C9C373D-3767-450A-B9AA-5500206C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7" y="33264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la Hostel &amp; Hotel, Baku, Azerbaijan - Booking.com">
            <a:extLst>
              <a:ext uri="{FF2B5EF4-FFF2-40B4-BE49-F238E27FC236}">
                <a16:creationId xmlns:a16="http://schemas.microsoft.com/office/drawing/2014/main" id="{CBB75C98-0BC9-4FE1-A156-61D8644F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81" y="4257963"/>
            <a:ext cx="3423558" cy="24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C65484D-2DEC-4735-B897-0CEF0B6C5B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1892" y="2601158"/>
            <a:ext cx="3180197" cy="340458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STRTAER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CAIITYVT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SCAMLSORO</a:t>
            </a:r>
          </a:p>
          <a:p>
            <a:pPr lvl="0">
              <a:buNone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A6186EB-632A-47B0-A25E-E9E495274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942" y="188640"/>
            <a:ext cx="11816178" cy="912191"/>
          </a:xfrm>
        </p:spPr>
        <p:txBody>
          <a:bodyPr>
            <a:normAutofit/>
          </a:bodyPr>
          <a:lstStyle/>
          <a:p>
            <a:pPr lvl="0" algn="ctr"/>
            <a:r>
              <a:rPr lang="en-GB" u="sng" dirty="0"/>
              <a:t>Anagrams</a:t>
            </a:r>
            <a:endParaRPr lang="fr-FR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140E3D-ABA7-460E-99DC-37BCFB7F3AE6}"/>
              </a:ext>
            </a:extLst>
          </p:cNvPr>
          <p:cNvSpPr txBox="1"/>
          <p:nvPr/>
        </p:nvSpPr>
        <p:spPr>
          <a:xfrm>
            <a:off x="426612" y="1100831"/>
            <a:ext cx="113387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Write 10 words with letters of words all jumbled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Students have to work out the word / unscramble the key words for the lesson</a:t>
            </a:r>
            <a:endParaRPr lang="fr-FR" sz="2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A6A9A-6435-42C9-B6D5-245BABFDACCE}"/>
              </a:ext>
            </a:extLst>
          </p:cNvPr>
          <p:cNvSpPr txBox="1">
            <a:spLocks/>
          </p:cNvSpPr>
          <p:nvPr/>
        </p:nvSpPr>
        <p:spPr>
          <a:xfrm>
            <a:off x="3399636" y="2601158"/>
            <a:ext cx="3180197" cy="3404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Starter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Classroom </a:t>
            </a:r>
          </a:p>
          <a:p>
            <a:pPr>
              <a:buFont typeface="Arial" pitchFamily="34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1A3A10-5E20-4A3C-ADB3-913A13039988}"/>
              </a:ext>
            </a:extLst>
          </p:cNvPr>
          <p:cNvSpPr txBox="1"/>
          <p:nvPr/>
        </p:nvSpPr>
        <p:spPr>
          <a:xfrm>
            <a:off x="122085" y="5307323"/>
            <a:ext cx="1172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err="1">
                <a:solidFill>
                  <a:srgbClr val="00B050"/>
                </a:solidFill>
              </a:rPr>
              <a:t>Differentiation</a:t>
            </a:r>
            <a:r>
              <a:rPr lang="fr-FR" sz="2000" b="1" u="sng" dirty="0">
                <a:solidFill>
                  <a:srgbClr val="00B050"/>
                </a:solidFill>
              </a:rPr>
              <a:t>: </a:t>
            </a:r>
            <a:r>
              <a:rPr lang="fr-FR" sz="2000" b="1" dirty="0" err="1">
                <a:solidFill>
                  <a:srgbClr val="00B050"/>
                </a:solidFill>
              </a:rPr>
              <a:t>don’t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give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this</a:t>
            </a:r>
            <a:r>
              <a:rPr lang="fr-FR" sz="2000" b="1" dirty="0">
                <a:solidFill>
                  <a:srgbClr val="00B050"/>
                </a:solidFill>
              </a:rPr>
              <a:t> to </a:t>
            </a:r>
            <a:r>
              <a:rPr lang="fr-FR" sz="2000" b="1" dirty="0" err="1">
                <a:solidFill>
                  <a:srgbClr val="00B050"/>
                </a:solidFill>
              </a:rPr>
              <a:t>students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with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dyslexia</a:t>
            </a:r>
            <a:r>
              <a:rPr lang="fr-FR" sz="2000" b="1" dirty="0">
                <a:solidFill>
                  <a:srgbClr val="00B050"/>
                </a:solidFill>
              </a:rPr>
              <a:t>. You </a:t>
            </a:r>
            <a:r>
              <a:rPr lang="fr-FR" sz="2000" b="1" dirty="0" err="1">
                <a:solidFill>
                  <a:srgbClr val="00B050"/>
                </a:solidFill>
              </a:rPr>
              <a:t>could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give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them</a:t>
            </a:r>
            <a:r>
              <a:rPr lang="fr-FR" sz="2000" b="1" dirty="0">
                <a:solidFill>
                  <a:srgbClr val="00B050"/>
                </a:solidFill>
              </a:rPr>
              <a:t> the </a:t>
            </a:r>
            <a:r>
              <a:rPr lang="fr-FR" sz="2000" b="1" dirty="0" err="1">
                <a:solidFill>
                  <a:srgbClr val="00B050"/>
                </a:solidFill>
              </a:rPr>
              <a:t>words</a:t>
            </a:r>
            <a:r>
              <a:rPr lang="fr-FR" sz="2000" b="1" dirty="0">
                <a:solidFill>
                  <a:srgbClr val="00B050"/>
                </a:solidFill>
              </a:rPr>
              <a:t> to match</a:t>
            </a:r>
          </a:p>
          <a:p>
            <a:r>
              <a:rPr lang="fr-FR" sz="2000" b="1" u="sng" dirty="0">
                <a:solidFill>
                  <a:srgbClr val="FF0000"/>
                </a:solidFill>
              </a:rPr>
              <a:t>Extension: </a:t>
            </a:r>
            <a:r>
              <a:rPr lang="fr-FR" sz="2000" b="1" dirty="0">
                <a:solidFill>
                  <a:srgbClr val="FF0000"/>
                </a:solidFill>
              </a:rPr>
              <a:t>use </a:t>
            </a:r>
            <a:r>
              <a:rPr lang="fr-FR" sz="2000" b="1" dirty="0" err="1">
                <a:solidFill>
                  <a:srgbClr val="FF0000"/>
                </a:solidFill>
              </a:rPr>
              <a:t>words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from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different</a:t>
            </a:r>
            <a:r>
              <a:rPr lang="fr-FR" sz="2000" b="1" dirty="0">
                <a:solidFill>
                  <a:srgbClr val="FF0000"/>
                </a:solidFill>
              </a:rPr>
              <a:t> topics not </a:t>
            </a:r>
            <a:r>
              <a:rPr lang="fr-FR" sz="2000" b="1" dirty="0" err="1">
                <a:solidFill>
                  <a:srgbClr val="FF0000"/>
                </a:solidFill>
              </a:rPr>
              <a:t>necessaraly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from</a:t>
            </a:r>
            <a:r>
              <a:rPr lang="fr-FR" sz="2000" b="1" dirty="0">
                <a:solidFill>
                  <a:srgbClr val="FF0000"/>
                </a:solidFill>
              </a:rPr>
              <a:t> the </a:t>
            </a:r>
            <a:r>
              <a:rPr lang="fr-FR" sz="2000" b="1" dirty="0" err="1">
                <a:solidFill>
                  <a:srgbClr val="FF0000"/>
                </a:solidFill>
              </a:rPr>
              <a:t>lesson</a:t>
            </a:r>
            <a:r>
              <a:rPr lang="fr-FR" sz="2000" b="1" dirty="0">
                <a:solidFill>
                  <a:srgbClr val="FF0000"/>
                </a:solidFill>
              </a:rPr>
              <a:t> or </a:t>
            </a:r>
            <a:r>
              <a:rPr lang="fr-FR" sz="2000" b="1" dirty="0" err="1">
                <a:solidFill>
                  <a:srgbClr val="FF0000"/>
                </a:solidFill>
              </a:rPr>
              <a:t>previous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lesson</a:t>
            </a:r>
            <a:r>
              <a:rPr lang="fr-FR" sz="2000" b="1" dirty="0">
                <a:solidFill>
                  <a:srgbClr val="FF0000"/>
                </a:solidFill>
              </a:rPr>
              <a:t>. </a:t>
            </a:r>
            <a:r>
              <a:rPr lang="fr-FR" sz="2000" b="1" dirty="0" err="1">
                <a:solidFill>
                  <a:srgbClr val="FF0000"/>
                </a:solidFill>
              </a:rPr>
              <a:t>Asked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students</a:t>
            </a:r>
            <a:r>
              <a:rPr lang="fr-FR" sz="2000" b="1" dirty="0">
                <a:solidFill>
                  <a:srgbClr val="FF0000"/>
                </a:solidFill>
              </a:rPr>
              <a:t> to </a:t>
            </a:r>
            <a:r>
              <a:rPr lang="fr-FR" sz="2000" b="1" dirty="0" err="1">
                <a:solidFill>
                  <a:srgbClr val="FF0000"/>
                </a:solidFill>
              </a:rPr>
              <a:t>explain</a:t>
            </a:r>
            <a:r>
              <a:rPr lang="fr-FR" sz="2000" b="1" dirty="0">
                <a:solidFill>
                  <a:srgbClr val="FF0000"/>
                </a:solidFill>
              </a:rPr>
              <a:t> how the </a:t>
            </a:r>
            <a:r>
              <a:rPr lang="fr-FR" sz="2000" b="1" dirty="0" err="1">
                <a:solidFill>
                  <a:srgbClr val="FF0000"/>
                </a:solidFill>
              </a:rPr>
              <a:t>words</a:t>
            </a:r>
            <a:r>
              <a:rPr lang="fr-FR" sz="2000" b="1" dirty="0">
                <a:solidFill>
                  <a:srgbClr val="FF0000"/>
                </a:solidFill>
              </a:rPr>
              <a:t> are </a:t>
            </a:r>
            <a:r>
              <a:rPr lang="fr-FR" sz="2000" b="1" dirty="0" err="1">
                <a:solidFill>
                  <a:srgbClr val="FF0000"/>
                </a:solidFill>
              </a:rPr>
              <a:t>linked</a:t>
            </a:r>
            <a:r>
              <a:rPr lang="fr-FR" sz="2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1EF7A-A556-4DD4-BE13-68B9EA39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3"/>
            <a:ext cx="10515600" cy="877745"/>
          </a:xfrm>
        </p:spPr>
        <p:txBody>
          <a:bodyPr/>
          <a:lstStyle/>
          <a:p>
            <a:pPr algn="ctr"/>
            <a:r>
              <a:rPr lang="fr-FR" u="sng" dirty="0" err="1"/>
              <a:t>Speaking</a:t>
            </a:r>
            <a:r>
              <a:rPr lang="fr-FR" u="sng" dirty="0"/>
              <a:t> starter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78719-7EA7-435E-9A45-073CEE3A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0" y="1242874"/>
            <a:ext cx="11487705" cy="532660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In pairs,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 a </a:t>
            </a:r>
            <a:r>
              <a:rPr lang="fr-FR" dirty="0" err="1"/>
              <a:t>list</a:t>
            </a:r>
            <a:r>
              <a:rPr lang="fr-FR" dirty="0"/>
              <a:t> of questions to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and </a:t>
            </a:r>
            <a:r>
              <a:rPr lang="fr-FR" dirty="0" err="1"/>
              <a:t>they</a:t>
            </a:r>
            <a:r>
              <a:rPr lang="fr-FR" dirty="0"/>
              <a:t> switch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What’s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favourite</a:t>
            </a:r>
            <a:r>
              <a:rPr lang="fr-FR" dirty="0"/>
              <a:t> </a:t>
            </a:r>
            <a:r>
              <a:rPr lang="fr-FR" dirty="0" err="1"/>
              <a:t>sweet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favourite</a:t>
            </a:r>
            <a:r>
              <a:rPr lang="fr-FR" dirty="0"/>
              <a:t> TV show.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6155ED-6F9D-461F-A717-FCFB67B0C5DF}"/>
              </a:ext>
            </a:extLst>
          </p:cNvPr>
          <p:cNvSpPr txBox="1"/>
          <p:nvPr/>
        </p:nvSpPr>
        <p:spPr>
          <a:xfrm>
            <a:off x="122085" y="5307323"/>
            <a:ext cx="1172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err="1">
                <a:solidFill>
                  <a:srgbClr val="00B050"/>
                </a:solidFill>
              </a:rPr>
              <a:t>Differentiation</a:t>
            </a:r>
            <a:r>
              <a:rPr lang="fr-FR" sz="2000" b="1" u="sng" dirty="0">
                <a:solidFill>
                  <a:srgbClr val="00B050"/>
                </a:solidFill>
              </a:rPr>
              <a:t>: </a:t>
            </a:r>
            <a:r>
              <a:rPr lang="fr-FR" sz="2000" b="1" dirty="0">
                <a:solidFill>
                  <a:srgbClr val="00B050"/>
                </a:solidFill>
              </a:rPr>
              <a:t>Put the questions and the </a:t>
            </a:r>
            <a:r>
              <a:rPr lang="fr-FR" sz="2000" b="1" dirty="0" err="1">
                <a:solidFill>
                  <a:srgbClr val="00B050"/>
                </a:solidFill>
              </a:rPr>
              <a:t>answers</a:t>
            </a:r>
            <a:r>
              <a:rPr lang="fr-FR" sz="2000" b="1" dirty="0">
                <a:solidFill>
                  <a:srgbClr val="00B050"/>
                </a:solidFill>
              </a:rPr>
              <a:t> on the bard. Aim </a:t>
            </a:r>
            <a:r>
              <a:rPr lang="fr-FR" sz="2000" b="1" dirty="0" err="1">
                <a:solidFill>
                  <a:srgbClr val="00B050"/>
                </a:solidFill>
              </a:rPr>
              <a:t>is</a:t>
            </a:r>
            <a:r>
              <a:rPr lang="fr-FR" sz="2000" b="1" dirty="0">
                <a:solidFill>
                  <a:srgbClr val="00B050"/>
                </a:solidFill>
              </a:rPr>
              <a:t> to </a:t>
            </a:r>
            <a:r>
              <a:rPr lang="fr-FR" sz="2000" b="1" dirty="0" err="1">
                <a:solidFill>
                  <a:srgbClr val="00B050"/>
                </a:solidFill>
              </a:rPr>
              <a:t>practise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speaking</a:t>
            </a:r>
            <a:r>
              <a:rPr lang="fr-FR" sz="2000" b="1" dirty="0">
                <a:solidFill>
                  <a:srgbClr val="00B050"/>
                </a:solidFill>
              </a:rPr>
              <a:t>. (</a:t>
            </a:r>
            <a:r>
              <a:rPr lang="fr-FR" sz="2000" b="1" dirty="0" err="1">
                <a:solidFill>
                  <a:srgbClr val="00B050"/>
                </a:solidFill>
              </a:rPr>
              <a:t>transliteration</a:t>
            </a:r>
            <a:r>
              <a:rPr lang="fr-FR" sz="2000" b="1" dirty="0">
                <a:solidFill>
                  <a:srgbClr val="00B050"/>
                </a:solidFill>
              </a:rPr>
              <a:t>/ </a:t>
            </a:r>
            <a:r>
              <a:rPr lang="fr-FR" sz="2000" b="1" dirty="0" err="1">
                <a:solidFill>
                  <a:srgbClr val="00B050"/>
                </a:solidFill>
              </a:rPr>
              <a:t>pronunciation</a:t>
            </a:r>
            <a:r>
              <a:rPr lang="fr-FR" sz="2000" b="1" dirty="0">
                <a:solidFill>
                  <a:srgbClr val="00B050"/>
                </a:solidFill>
              </a:rPr>
              <a:t> support </a:t>
            </a:r>
            <a:r>
              <a:rPr lang="fr-FR" sz="2000" b="1" dirty="0" err="1">
                <a:solidFill>
                  <a:srgbClr val="00B050"/>
                </a:solidFill>
              </a:rPr>
              <a:t>allowed</a:t>
            </a:r>
            <a:r>
              <a:rPr lang="fr-FR" sz="2000" b="1" dirty="0">
                <a:solidFill>
                  <a:srgbClr val="00B050"/>
                </a:solidFill>
              </a:rPr>
              <a:t>)</a:t>
            </a:r>
          </a:p>
          <a:p>
            <a:r>
              <a:rPr lang="fr-FR" sz="2000" b="1" u="sng" dirty="0">
                <a:solidFill>
                  <a:srgbClr val="FF0000"/>
                </a:solidFill>
              </a:rPr>
              <a:t>Extension: </a:t>
            </a:r>
            <a:r>
              <a:rPr lang="fr-FR" sz="2000" b="1" u="sng" dirty="0" err="1">
                <a:solidFill>
                  <a:srgbClr val="FF0000"/>
                </a:solidFill>
              </a:rPr>
              <a:t>O</a:t>
            </a:r>
            <a:r>
              <a:rPr lang="fr-FR" sz="2000" b="1" dirty="0" err="1">
                <a:solidFill>
                  <a:srgbClr val="FF0000"/>
                </a:solidFill>
              </a:rPr>
              <a:t>nly</a:t>
            </a:r>
            <a:r>
              <a:rPr lang="fr-FR" sz="2000" b="1" dirty="0">
                <a:solidFill>
                  <a:srgbClr val="FF0000"/>
                </a:solidFill>
              </a:rPr>
              <a:t> put a topic on the </a:t>
            </a:r>
            <a:r>
              <a:rPr lang="fr-FR" sz="2000" b="1" dirty="0" err="1">
                <a:solidFill>
                  <a:srgbClr val="FF0000"/>
                </a:solidFill>
              </a:rPr>
              <a:t>board</a:t>
            </a:r>
            <a:r>
              <a:rPr lang="fr-FR" sz="2000" b="1" dirty="0">
                <a:solidFill>
                  <a:srgbClr val="FF0000"/>
                </a:solidFill>
              </a:rPr>
              <a:t> and </a:t>
            </a:r>
            <a:r>
              <a:rPr lang="fr-FR" sz="2000" b="1" dirty="0" err="1">
                <a:solidFill>
                  <a:srgbClr val="FF0000"/>
                </a:solidFill>
              </a:rPr>
              <a:t>students</a:t>
            </a:r>
            <a:r>
              <a:rPr lang="fr-FR" sz="2000" b="1" dirty="0">
                <a:solidFill>
                  <a:srgbClr val="FF0000"/>
                </a:solidFill>
              </a:rPr>
              <a:t> have to </a:t>
            </a:r>
            <a:r>
              <a:rPr lang="fr-FR" sz="2000" b="1" dirty="0" err="1">
                <a:solidFill>
                  <a:srgbClr val="FF0000"/>
                </a:solidFill>
              </a:rPr>
              <a:t>think</a:t>
            </a:r>
            <a:r>
              <a:rPr lang="fr-FR" sz="2000" b="1" dirty="0">
                <a:solidFill>
                  <a:srgbClr val="FF0000"/>
                </a:solidFill>
              </a:rPr>
              <a:t> of </a:t>
            </a:r>
            <a:r>
              <a:rPr lang="fr-FR" sz="2000" b="1" dirty="0" err="1">
                <a:solidFill>
                  <a:srgbClr val="FF0000"/>
                </a:solidFill>
              </a:rPr>
              <a:t>their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own</a:t>
            </a:r>
            <a:r>
              <a:rPr lang="fr-FR" sz="2000" b="1" dirty="0">
                <a:solidFill>
                  <a:srgbClr val="FF0000"/>
                </a:solidFill>
              </a:rPr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23814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178A465-DAE6-4BB6-A324-A06E599D28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9776" y="271476"/>
            <a:ext cx="8229600" cy="74057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4400" u="sng" dirty="0"/>
              <a:t>Crossword</a:t>
            </a:r>
          </a:p>
          <a:p>
            <a:pPr lvl="0" algn="ctr"/>
            <a:endParaRPr lang="en-GB" sz="4400" u="sng" dirty="0"/>
          </a:p>
          <a:p>
            <a:pPr lvl="0" algn="ctr"/>
            <a:endParaRPr lang="en-GB" sz="4400" u="sng" dirty="0"/>
          </a:p>
          <a:p>
            <a:pPr lvl="0" algn="ctr"/>
            <a:endParaRPr lang="en-GB" sz="4400" u="sng" dirty="0"/>
          </a:p>
          <a:p>
            <a:pPr lvl="0" algn="ctr"/>
            <a:endParaRPr lang="en-GB" sz="4400" u="sng" dirty="0"/>
          </a:p>
          <a:p>
            <a:pPr lvl="0" algn="ctr"/>
            <a:endParaRPr lang="en-US" sz="4400" u="sng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D3194FA-BF1F-4364-B62D-BEA09C3C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7046" y="1837678"/>
            <a:ext cx="4640828" cy="34806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CCF828AF-27BA-4A19-B231-FC5020EA728B}"/>
              </a:ext>
            </a:extLst>
          </p:cNvPr>
          <p:cNvSpPr/>
          <p:nvPr/>
        </p:nvSpPr>
        <p:spPr>
          <a:xfrm>
            <a:off x="358822" y="6147383"/>
            <a:ext cx="5142238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http://www.crosswordpuzzlegames.com/create.html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A34B4C-0921-4326-A617-1794C11B9E4E}"/>
              </a:ext>
            </a:extLst>
          </p:cNvPr>
          <p:cNvSpPr/>
          <p:nvPr/>
        </p:nvSpPr>
        <p:spPr>
          <a:xfrm>
            <a:off x="358822" y="5643092"/>
            <a:ext cx="7355159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http://puzzlemaker.discoveryeducation.com/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DBC91E-C2CE-407D-9A55-1D417DDD04BE}"/>
              </a:ext>
            </a:extLst>
          </p:cNvPr>
          <p:cNvSpPr txBox="1"/>
          <p:nvPr/>
        </p:nvSpPr>
        <p:spPr>
          <a:xfrm>
            <a:off x="470315" y="1336847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Use key words from the previous lesson or the current lesson to create a crossword.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This can be with words in English to TL. TL to English or definition to TL word.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C6A945-E71F-4762-A09C-094729291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5258"/>
            <a:ext cx="10515600" cy="953076"/>
          </a:xfrm>
        </p:spPr>
        <p:txBody>
          <a:bodyPr/>
          <a:lstStyle/>
          <a:p>
            <a:pPr lvl="0" algn="ctr"/>
            <a:r>
              <a:rPr lang="en-GB" u="sng" dirty="0"/>
              <a:t>Wordsearch</a:t>
            </a:r>
            <a:endParaRPr lang="en-US" u="sng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867CAF-8FA9-4E3F-97E8-9FEDA23A49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712" y="1165437"/>
            <a:ext cx="8229600" cy="1181103"/>
          </a:xfrm>
        </p:spPr>
        <p:txBody>
          <a:bodyPr/>
          <a:lstStyle/>
          <a:p>
            <a:pPr lvl="0"/>
            <a:r>
              <a:rPr lang="en-GB" dirty="0"/>
              <a:t>Fill the word search with the lesson’s key words: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7B7DC-2F86-4727-B6DE-6D7EB062FD27}"/>
              </a:ext>
            </a:extLst>
          </p:cNvPr>
          <p:cNvSpPr/>
          <p:nvPr/>
        </p:nvSpPr>
        <p:spPr>
          <a:xfrm>
            <a:off x="2778417" y="2108484"/>
            <a:ext cx="7243904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http://www.word-search-world.griddler.co.uk/Word-Search-Generator.aspx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64C07D-8A9C-4E85-A9E9-B8C6B966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" t="29318" r="64030" b="29318"/>
          <a:stretch>
            <a:fillRect/>
          </a:stretch>
        </p:blipFill>
        <p:spPr>
          <a:xfrm>
            <a:off x="6437746" y="2595666"/>
            <a:ext cx="4618173" cy="4043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DF94C4A-B20F-4829-A8D7-C792DC43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9337" y="3163097"/>
            <a:ext cx="4732340" cy="3549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E11879B-D272-41F7-8ED2-85A3D03066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3312" y="2792266"/>
            <a:ext cx="4067178" cy="4137029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Starter </a:t>
            </a:r>
          </a:p>
          <a:p>
            <a:pPr marL="514350" lvl="0" indent="-514350">
              <a:buFont typeface="Calibri Light"/>
              <a:buAutoNum type="arabicPeriod"/>
            </a:pPr>
            <a:endParaRPr lang="en-GB" dirty="0"/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Plenary </a:t>
            </a:r>
          </a:p>
          <a:p>
            <a:pPr marL="514350" lvl="0" indent="-514350">
              <a:buFont typeface="Calibri Light"/>
              <a:buAutoNum type="arabicPeriod"/>
            </a:pPr>
            <a:endParaRPr lang="en-GB" dirty="0"/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Lesson objectives </a:t>
            </a:r>
          </a:p>
          <a:p>
            <a:pPr marL="514350" lvl="0" indent="-514350">
              <a:buFont typeface="Calibri Light"/>
              <a:buAutoNum type="arabicPeriod"/>
            </a:pPr>
            <a:endParaRPr lang="en-GB" dirty="0"/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Summative assessment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EC96DA-CFE2-4DB9-B685-E7AF5DB211B3}"/>
              </a:ext>
            </a:extLst>
          </p:cNvPr>
          <p:cNvSpPr/>
          <p:nvPr/>
        </p:nvSpPr>
        <p:spPr>
          <a:xfrm>
            <a:off x="5720480" y="2792266"/>
            <a:ext cx="5076821" cy="44259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goes at the end of the lesson</a:t>
            </a: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how the lesson opens</a:t>
            </a: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giving the pupils the grade that they’re working at</a:t>
            </a: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514350" marR="0" lvl="0" indent="-51435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Calibri Light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What you want pupils to learn</a:t>
            </a: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cxnSp>
        <p:nvCxnSpPr>
          <p:cNvPr id="4" name="Connecteur droit avec flèche 2">
            <a:extLst>
              <a:ext uri="{FF2B5EF4-FFF2-40B4-BE49-F238E27FC236}">
                <a16:creationId xmlns:a16="http://schemas.microsoft.com/office/drawing/2014/main" id="{55C4516B-00FC-4AFD-B369-0CEDC5C616E4}"/>
              </a:ext>
            </a:extLst>
          </p:cNvPr>
          <p:cNvCxnSpPr/>
          <p:nvPr/>
        </p:nvCxnSpPr>
        <p:spPr>
          <a:xfrm>
            <a:off x="3561015" y="3128327"/>
            <a:ext cx="2159465" cy="772512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5" name="Connecteur droit avec flèche 6">
            <a:extLst>
              <a:ext uri="{FF2B5EF4-FFF2-40B4-BE49-F238E27FC236}">
                <a16:creationId xmlns:a16="http://schemas.microsoft.com/office/drawing/2014/main" id="{B99A784B-83AF-478D-8933-4C6F4011EAD1}"/>
              </a:ext>
            </a:extLst>
          </p:cNvPr>
          <p:cNvCxnSpPr/>
          <p:nvPr/>
        </p:nvCxnSpPr>
        <p:spPr>
          <a:xfrm flipV="1">
            <a:off x="3561015" y="3152458"/>
            <a:ext cx="2159465" cy="1224135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6" name="Connecteur droit avec flèche 9">
            <a:extLst>
              <a:ext uri="{FF2B5EF4-FFF2-40B4-BE49-F238E27FC236}">
                <a16:creationId xmlns:a16="http://schemas.microsoft.com/office/drawing/2014/main" id="{1A3CEB2B-D10F-4C13-BCA1-26A52415F614}"/>
              </a:ext>
            </a:extLst>
          </p:cNvPr>
          <p:cNvCxnSpPr/>
          <p:nvPr/>
        </p:nvCxnSpPr>
        <p:spPr>
          <a:xfrm flipV="1">
            <a:off x="4992792" y="5139769"/>
            <a:ext cx="727688" cy="856016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7" name="Connecteur droit avec flèche 11">
            <a:extLst>
              <a:ext uri="{FF2B5EF4-FFF2-40B4-BE49-F238E27FC236}">
                <a16:creationId xmlns:a16="http://schemas.microsoft.com/office/drawing/2014/main" id="{D0C05450-96FC-4FE3-880B-005A16256053}"/>
              </a:ext>
            </a:extLst>
          </p:cNvPr>
          <p:cNvCxnSpPr/>
          <p:nvPr/>
        </p:nvCxnSpPr>
        <p:spPr>
          <a:xfrm>
            <a:off x="4918094" y="5213333"/>
            <a:ext cx="1079742" cy="79881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8" name="Titre 15">
            <a:extLst>
              <a:ext uri="{FF2B5EF4-FFF2-40B4-BE49-F238E27FC236}">
                <a16:creationId xmlns:a16="http://schemas.microsoft.com/office/drawing/2014/main" id="{AB69FDD7-EF5B-4CAD-8176-1511A057CD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91" y="230035"/>
            <a:ext cx="11637818" cy="817126"/>
          </a:xfrm>
        </p:spPr>
        <p:txBody>
          <a:bodyPr/>
          <a:lstStyle/>
          <a:p>
            <a:pPr lvl="0" algn="ctr"/>
            <a:r>
              <a:rPr lang="fr-FR" u="sng" dirty="0"/>
              <a:t>Matching up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4696BF-9AC7-4416-A9F7-3B38EEF96EF0}"/>
              </a:ext>
            </a:extLst>
          </p:cNvPr>
          <p:cNvSpPr txBox="1"/>
          <p:nvPr/>
        </p:nvSpPr>
        <p:spPr>
          <a:xfrm>
            <a:off x="277091" y="1132964"/>
            <a:ext cx="1170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Match the English and the TL			Match the </a:t>
            </a:r>
            <a:r>
              <a:rPr lang="fr-FR" sz="2400" dirty="0" err="1"/>
              <a:t>beginning</a:t>
            </a:r>
            <a:r>
              <a:rPr lang="fr-FR" sz="2400" dirty="0"/>
              <a:t> of a sentence and the end</a:t>
            </a:r>
          </a:p>
          <a:p>
            <a:r>
              <a:rPr lang="fr-FR" sz="2400" dirty="0"/>
              <a:t>Match a </a:t>
            </a:r>
            <a:r>
              <a:rPr lang="fr-FR" sz="2400" dirty="0" err="1"/>
              <a:t>picture</a:t>
            </a:r>
            <a:r>
              <a:rPr lang="fr-FR" sz="2400" dirty="0"/>
              <a:t> and TL			Match </a:t>
            </a:r>
            <a:r>
              <a:rPr lang="fr-FR" sz="2400" dirty="0" err="1"/>
              <a:t>synonyms</a:t>
            </a:r>
            <a:r>
              <a:rPr lang="fr-FR" sz="2400" dirty="0"/>
              <a:t>/ </a:t>
            </a:r>
            <a:r>
              <a:rPr lang="fr-FR" sz="2400" dirty="0" err="1"/>
              <a:t>antonyms</a:t>
            </a:r>
            <a:r>
              <a:rPr lang="fr-FR" sz="2400" dirty="0"/>
              <a:t> in TL</a:t>
            </a:r>
          </a:p>
          <a:p>
            <a:r>
              <a:rPr lang="fr-FR" sz="2400" dirty="0"/>
              <a:t>Match a noise and TL				Match </a:t>
            </a:r>
            <a:r>
              <a:rPr lang="fr-FR" sz="2400" dirty="0" err="1"/>
              <a:t>family</a:t>
            </a:r>
            <a:r>
              <a:rPr lang="fr-FR" sz="2400" dirty="0"/>
              <a:t> </a:t>
            </a:r>
            <a:r>
              <a:rPr lang="fr-FR" sz="2400" dirty="0" err="1"/>
              <a:t>words</a:t>
            </a:r>
            <a:r>
              <a:rPr lang="fr-FR" sz="2400" dirty="0"/>
              <a:t> in TL</a:t>
            </a:r>
          </a:p>
          <a:p>
            <a:r>
              <a:rPr lang="fr-FR" sz="2400" dirty="0"/>
              <a:t>Match the </a:t>
            </a:r>
            <a:r>
              <a:rPr lang="fr-FR" sz="2400" dirty="0" err="1"/>
              <a:t>word</a:t>
            </a:r>
            <a:r>
              <a:rPr lang="fr-FR" sz="2400" dirty="0"/>
              <a:t> and the </a:t>
            </a:r>
            <a:r>
              <a:rPr lang="fr-FR" sz="2400" dirty="0" err="1"/>
              <a:t>definition</a:t>
            </a:r>
            <a:r>
              <a:rPr lang="fr-FR" sz="2400" dirty="0"/>
              <a:t>		Match pairs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7240A2-65D9-4580-9A6A-59837611D310}"/>
              </a:ext>
            </a:extLst>
          </p:cNvPr>
          <p:cNvSpPr txBox="1"/>
          <p:nvPr/>
        </p:nvSpPr>
        <p:spPr>
          <a:xfrm>
            <a:off x="259277" y="337538"/>
            <a:ext cx="438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https://quizlet.com/543373044/match</a:t>
            </a:r>
            <a:endParaRPr lang="fr-FR" dirty="0"/>
          </a:p>
        </p:txBody>
      </p:sp>
      <p:pic>
        <p:nvPicPr>
          <p:cNvPr id="3074" name="Picture 2" descr="MatchUP - ITE">
            <a:extLst>
              <a:ext uri="{FF2B5EF4-FFF2-40B4-BE49-F238E27FC236}">
                <a16:creationId xmlns:a16="http://schemas.microsoft.com/office/drawing/2014/main" id="{DADB2505-7F46-4094-8EC9-4BBFE8F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56" y="11015"/>
            <a:ext cx="1936408" cy="12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C51911D4-365D-4A29-B20D-5A29331D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56" y="2265544"/>
            <a:ext cx="6413674" cy="4084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C48BC12-ECB8-491B-9C38-8775E2F9232F}"/>
              </a:ext>
            </a:extLst>
          </p:cNvPr>
          <p:cNvSpPr/>
          <p:nvPr/>
        </p:nvSpPr>
        <p:spPr>
          <a:xfrm>
            <a:off x="8883431" y="2408153"/>
            <a:ext cx="2761932" cy="3799713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BAA1C313-00FC-4737-8778-8AD258FD1B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700" y="220930"/>
            <a:ext cx="11619864" cy="1085978"/>
          </a:xfrm>
        </p:spPr>
        <p:txBody>
          <a:bodyPr>
            <a:normAutofit/>
          </a:bodyPr>
          <a:lstStyle/>
          <a:p>
            <a:pPr lvl="0" algn="ctr"/>
            <a:r>
              <a:rPr lang="fr-FR" u="sng" dirty="0"/>
              <a:t>Image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49F51D-DA43-41C6-A158-A5A0D67E794E}"/>
              </a:ext>
            </a:extLst>
          </p:cNvPr>
          <p:cNvSpPr txBox="1"/>
          <p:nvPr/>
        </p:nvSpPr>
        <p:spPr>
          <a:xfrm>
            <a:off x="212436" y="1179566"/>
            <a:ext cx="8515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a key image from the lesson or previous lesson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Pupils label the pictures according to ability/ level/ class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3690C9-D0BB-422F-8145-9E55CDF160BC}"/>
              </a:ext>
            </a:extLst>
          </p:cNvPr>
          <p:cNvSpPr txBox="1"/>
          <p:nvPr/>
        </p:nvSpPr>
        <p:spPr>
          <a:xfrm>
            <a:off x="281708" y="2951946"/>
            <a:ext cx="53986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Just words: </a:t>
            </a:r>
            <a:r>
              <a:rPr lang="en-GB" sz="2800" dirty="0" err="1"/>
              <a:t>eg</a:t>
            </a:r>
            <a:r>
              <a:rPr lang="en-GB" sz="2800" dirty="0"/>
              <a:t>: green, carrot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Sentences: there is a boy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Description: the boy looks happy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Opinion: I like the picture because…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Put a caption: We love vegetables!!!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0AAE-0B63-4A77-8310-EA9A89E9D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30"/>
            <a:ext cx="10515600" cy="1010910"/>
          </a:xfrm>
        </p:spPr>
        <p:txBody>
          <a:bodyPr/>
          <a:lstStyle/>
          <a:p>
            <a:pPr lvl="0" algn="ctr"/>
            <a:r>
              <a:rPr lang="fr-FR" u="sng" dirty="0" err="1"/>
              <a:t>Draw</a:t>
            </a:r>
            <a:r>
              <a:rPr lang="fr-FR" u="sng" dirty="0"/>
              <a:t> </a:t>
            </a:r>
            <a:r>
              <a:rPr lang="fr-FR" u="sng" dirty="0" err="1"/>
              <a:t>what</a:t>
            </a:r>
            <a:r>
              <a:rPr lang="fr-FR" u="sng" dirty="0"/>
              <a:t> </a:t>
            </a:r>
            <a:r>
              <a:rPr lang="fr-FR" u="sng" dirty="0" err="1"/>
              <a:t>you</a:t>
            </a:r>
            <a:r>
              <a:rPr lang="fr-FR" u="sng" dirty="0"/>
              <a:t> </a:t>
            </a:r>
            <a:r>
              <a:rPr lang="fr-FR" u="sng" dirty="0" err="1"/>
              <a:t>remember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768E5-3E22-4D1A-B125-6C8C7A47DA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0952" y="1594807"/>
            <a:ext cx="11457370" cy="4351336"/>
          </a:xfrm>
        </p:spPr>
        <p:txBody>
          <a:bodyPr/>
          <a:lstStyle/>
          <a:p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draw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 of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last </a:t>
            </a:r>
            <a:r>
              <a:rPr lang="fr-FR" dirty="0" err="1"/>
              <a:t>lesson</a:t>
            </a:r>
            <a:endParaRPr lang="fr-FR" dirty="0"/>
          </a:p>
          <a:p>
            <a:pPr lvl="0"/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write</a:t>
            </a:r>
            <a:r>
              <a:rPr lang="fr-FR" dirty="0"/>
              <a:t> as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as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last </a:t>
            </a:r>
            <a:r>
              <a:rPr lang="fr-FR" dirty="0" err="1"/>
              <a:t>lesson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9DDC23A-1703-4237-9F62-B2734492EA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80258" y="428958"/>
            <a:ext cx="648071" cy="61953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4000" dirty="0"/>
              <a:t>ל</a:t>
            </a:r>
          </a:p>
          <a:p>
            <a:pPr marL="0" lvl="0" indent="0">
              <a:buNone/>
            </a:pPr>
            <a:r>
              <a:rPr lang="fr-FR" sz="4000" dirty="0"/>
              <a:t>ל</a:t>
            </a:r>
          </a:p>
          <a:p>
            <a:pPr marL="0" lvl="0" indent="0">
              <a:buNone/>
            </a:pPr>
            <a:r>
              <a:rPr lang="fr-FR" sz="4000" dirty="0"/>
              <a:t>מ</a:t>
            </a:r>
          </a:p>
          <a:p>
            <a:pPr marL="0" lvl="0" indent="0">
              <a:buNone/>
            </a:pPr>
            <a:r>
              <a:rPr lang="fr-FR" sz="4000" dirty="0"/>
              <a:t>ד</a:t>
            </a:r>
          </a:p>
          <a:p>
            <a:pPr marL="0" lvl="0" indent="0">
              <a:buNone/>
            </a:pPr>
            <a:r>
              <a:rPr lang="fr-FR" sz="4000" dirty="0"/>
              <a:t>ע</a:t>
            </a:r>
          </a:p>
          <a:p>
            <a:pPr marL="0" lvl="0" indent="0">
              <a:buNone/>
            </a:pPr>
            <a:r>
              <a:rPr lang="fr-FR" sz="4000" dirty="0"/>
              <a:t>ב</a:t>
            </a:r>
          </a:p>
          <a:p>
            <a:pPr marL="0" lvl="0" indent="0">
              <a:buNone/>
            </a:pPr>
            <a:r>
              <a:rPr lang="fr-FR" sz="4000" dirty="0"/>
              <a:t>ר</a:t>
            </a:r>
          </a:p>
          <a:p>
            <a:pPr marL="0" lvl="0" indent="0">
              <a:buNone/>
            </a:pPr>
            <a:r>
              <a:rPr lang="fr-FR" sz="4000" dirty="0"/>
              <a:t>י</a:t>
            </a:r>
          </a:p>
          <a:p>
            <a:pPr marL="0" lvl="0" indent="0">
              <a:buNone/>
            </a:pPr>
            <a:r>
              <a:rPr lang="fr-FR" sz="4000" dirty="0"/>
              <a:t>ת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C779DBC-5671-4C3E-ACC6-B325DE777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30" y="138665"/>
            <a:ext cx="5150510" cy="1038687"/>
          </a:xfrm>
        </p:spPr>
        <p:txBody>
          <a:bodyPr/>
          <a:lstStyle/>
          <a:p>
            <a:pPr lvl="0" algn="ctr"/>
            <a:r>
              <a:rPr lang="fr-FR" u="sng" dirty="0" err="1"/>
              <a:t>My</a:t>
            </a:r>
            <a:r>
              <a:rPr lang="fr-FR" u="sng" dirty="0"/>
              <a:t> </a:t>
            </a:r>
            <a:r>
              <a:rPr lang="fr-FR" u="sng" dirty="0" err="1"/>
              <a:t>favourite</a:t>
            </a:r>
            <a:r>
              <a:rPr lang="fr-FR" u="sng" dirty="0"/>
              <a:t> </a:t>
            </a:r>
            <a:r>
              <a:rPr lang="fr-FR" u="sng" dirty="0" err="1"/>
              <a:t>own</a:t>
            </a:r>
            <a:r>
              <a:rPr lang="fr-FR" u="sng" dirty="0"/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524B12-7369-4C4A-99A0-07882F38222A}"/>
              </a:ext>
            </a:extLst>
          </p:cNvPr>
          <p:cNvSpPr txBox="1"/>
          <p:nvPr/>
        </p:nvSpPr>
        <p:spPr>
          <a:xfrm>
            <a:off x="168676" y="1083076"/>
            <a:ext cx="58592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Put a </a:t>
            </a:r>
            <a:r>
              <a:rPr lang="fr-FR" sz="2400" dirty="0" err="1"/>
              <a:t>word</a:t>
            </a:r>
            <a:r>
              <a:rPr lang="fr-FR" sz="2400" dirty="0"/>
              <a:t> </a:t>
            </a:r>
            <a:r>
              <a:rPr lang="fr-FR" sz="2400" dirty="0" err="1"/>
              <a:t>related</a:t>
            </a:r>
            <a:r>
              <a:rPr lang="fr-FR" sz="2400" dirty="0"/>
              <a:t> to the topic </a:t>
            </a:r>
            <a:r>
              <a:rPr lang="fr-FR" sz="2400" dirty="0" err="1"/>
              <a:t>you</a:t>
            </a:r>
            <a:r>
              <a:rPr lang="fr-FR" sz="2400" dirty="0"/>
              <a:t> are </a:t>
            </a:r>
            <a:r>
              <a:rPr lang="fr-FR" sz="2400" dirty="0" err="1"/>
              <a:t>teaching</a:t>
            </a:r>
            <a:r>
              <a:rPr lang="fr-FR" sz="2400" dirty="0"/>
              <a:t> </a:t>
            </a:r>
            <a:r>
              <a:rPr lang="fr-FR" sz="2400" dirty="0" err="1"/>
              <a:t>vertically</a:t>
            </a:r>
            <a:r>
              <a:rPr lang="fr-FR" sz="2400" dirty="0"/>
              <a:t> on the </a:t>
            </a:r>
            <a:r>
              <a:rPr lang="fr-FR" sz="2400" dirty="0" err="1"/>
              <a:t>baord</a:t>
            </a:r>
            <a:r>
              <a:rPr lang="fr-F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write</a:t>
            </a:r>
            <a:r>
              <a:rPr lang="fr-FR" sz="2400" dirty="0"/>
              <a:t> </a:t>
            </a:r>
            <a:r>
              <a:rPr lang="fr-FR" sz="2400" dirty="0" err="1"/>
              <a:t>words</a:t>
            </a:r>
            <a:r>
              <a:rPr lang="fr-FR" sz="2400" dirty="0"/>
              <a:t> </a:t>
            </a:r>
            <a:r>
              <a:rPr lang="fr-FR" sz="2400" dirty="0" err="1"/>
              <a:t>which</a:t>
            </a:r>
            <a:r>
              <a:rPr lang="fr-FR" sz="2400" dirty="0"/>
              <a:t> start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letters</a:t>
            </a:r>
            <a:r>
              <a:rPr lang="fr-FR" sz="2400" dirty="0"/>
              <a:t> in the long </a:t>
            </a:r>
            <a:r>
              <a:rPr lang="fr-FR" sz="2400" dirty="0" err="1"/>
              <a:t>word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write</a:t>
            </a:r>
            <a:r>
              <a:rPr lang="fr-FR" sz="2400" dirty="0"/>
              <a:t> </a:t>
            </a:r>
            <a:r>
              <a:rPr lang="fr-FR" sz="2400" dirty="0" err="1"/>
              <a:t>words</a:t>
            </a:r>
            <a:r>
              <a:rPr lang="fr-FR" sz="2400" dirty="0"/>
              <a:t> </a:t>
            </a:r>
            <a:r>
              <a:rPr lang="fr-FR" sz="2400" dirty="0" err="1"/>
              <a:t>which</a:t>
            </a:r>
            <a:r>
              <a:rPr lang="fr-FR" sz="2400" dirty="0"/>
              <a:t> finish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letters</a:t>
            </a:r>
            <a:r>
              <a:rPr lang="fr-FR" sz="2400" dirty="0"/>
              <a:t> in the long </a:t>
            </a:r>
            <a:r>
              <a:rPr lang="fr-FR" sz="2400" dirty="0" err="1"/>
              <a:t>words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write</a:t>
            </a:r>
            <a:r>
              <a:rPr lang="fr-FR" sz="2400" dirty="0"/>
              <a:t> </a:t>
            </a:r>
            <a:r>
              <a:rPr lang="fr-FR" sz="2400" dirty="0" err="1"/>
              <a:t>words</a:t>
            </a:r>
            <a:r>
              <a:rPr lang="fr-FR" sz="2400" dirty="0"/>
              <a:t> in the middle of the </a:t>
            </a:r>
            <a:r>
              <a:rPr lang="fr-FR" sz="2400" dirty="0" err="1"/>
              <a:t>letters</a:t>
            </a:r>
            <a:r>
              <a:rPr lang="fr-FR" sz="2400" dirty="0"/>
              <a:t> in the long </a:t>
            </a:r>
            <a:r>
              <a:rPr lang="fr-FR" sz="2400" dirty="0" err="1"/>
              <a:t>words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Words</a:t>
            </a:r>
            <a:r>
              <a:rPr lang="fr-FR" sz="2400" dirty="0"/>
              <a:t> </a:t>
            </a:r>
            <a:r>
              <a:rPr lang="fr-FR" sz="2400" dirty="0" err="1"/>
              <a:t>related</a:t>
            </a:r>
            <a:r>
              <a:rPr lang="fr-FR" sz="2400" dirty="0"/>
              <a:t> to topic or not </a:t>
            </a:r>
            <a:r>
              <a:rPr lang="fr-FR" sz="2400" dirty="0" err="1"/>
              <a:t>related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write</a:t>
            </a:r>
            <a:r>
              <a:rPr lang="fr-FR" sz="2400" dirty="0"/>
              <a:t>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write</a:t>
            </a:r>
            <a:r>
              <a:rPr lang="fr-FR" sz="2400" dirty="0"/>
              <a:t> sentences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link</a:t>
            </a:r>
            <a:r>
              <a:rPr lang="fr-FR" sz="2400" dirty="0"/>
              <a:t> </a:t>
            </a:r>
            <a:r>
              <a:rPr lang="fr-FR" sz="2400" dirty="0" err="1"/>
              <a:t>together</a:t>
            </a:r>
            <a:endParaRPr lang="fr-F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A955C5-73D5-4C26-B8DA-E1E9CB3E39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30"/>
            <a:ext cx="10515600" cy="842234"/>
          </a:xfrm>
        </p:spPr>
        <p:txBody>
          <a:bodyPr>
            <a:normAutofit/>
          </a:bodyPr>
          <a:lstStyle/>
          <a:p>
            <a:pPr lvl="0" algn="ctr"/>
            <a:r>
              <a:rPr lang="en-GB" u="sng" dirty="0"/>
              <a:t>Let’s go back to our first starter</a:t>
            </a:r>
            <a:endParaRPr lang="en-US" u="sng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B99F187-FA5C-451C-A67C-3AE79EA4B7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72505" y="2521257"/>
            <a:ext cx="4155510" cy="3428697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13FB3A"/>
                </a:solidFill>
              </a:rPr>
              <a:t>How many “starters” have you seen today?</a:t>
            </a:r>
            <a:endParaRPr lang="en-US" dirty="0"/>
          </a:p>
        </p:txBody>
      </p:sp>
      <p:pic>
        <p:nvPicPr>
          <p:cNvPr id="5" name="Picture 2" descr="How Many PMP Sample Questions Should Be Done To Pass The Exam? | PM-by-PM">
            <a:extLst>
              <a:ext uri="{FF2B5EF4-FFF2-40B4-BE49-F238E27FC236}">
                <a16:creationId xmlns:a16="http://schemas.microsoft.com/office/drawing/2014/main" id="{25E7BA7D-43C3-4528-B6FD-AC8051A7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1" y="1734696"/>
            <a:ext cx="2659325" cy="15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053F0-02C0-47A5-A3C1-35E06A7C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744580"/>
          </a:xfrm>
        </p:spPr>
        <p:txBody>
          <a:bodyPr/>
          <a:lstStyle/>
          <a:p>
            <a:pPr algn="ctr"/>
            <a:r>
              <a:rPr lang="fr-FR" u="sng" dirty="0" err="1"/>
              <a:t>What</a:t>
            </a:r>
            <a:r>
              <a:rPr lang="fr-FR" u="sng" dirty="0"/>
              <a:t> </a:t>
            </a:r>
            <a:r>
              <a:rPr lang="fr-FR" u="sng" dirty="0" err="1"/>
              <a:t>now</a:t>
            </a:r>
            <a:r>
              <a:rPr lang="fr-FR" u="sng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00E61-54A7-4D50-831B-5F2C6E52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503503"/>
            <a:ext cx="11745157" cy="3673460"/>
          </a:xfrm>
        </p:spPr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favourite</a:t>
            </a:r>
            <a:r>
              <a:rPr lang="fr-FR" dirty="0"/>
              <a:t> starter?</a:t>
            </a:r>
          </a:p>
          <a:p>
            <a:r>
              <a:rPr lang="fr-FR" dirty="0" err="1"/>
              <a:t>Which</a:t>
            </a:r>
            <a:r>
              <a:rPr lang="fr-FR" dirty="0"/>
              <a:t> one are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use? </a:t>
            </a:r>
            <a:r>
              <a:rPr lang="fr-FR" dirty="0" err="1"/>
              <a:t>When</a:t>
            </a:r>
            <a:r>
              <a:rPr lang="fr-FR" dirty="0"/>
              <a:t>?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class? </a:t>
            </a:r>
            <a:r>
              <a:rPr lang="fr-FR" dirty="0" err="1"/>
              <a:t>Which</a:t>
            </a:r>
            <a:r>
              <a:rPr lang="fr-FR" dirty="0"/>
              <a:t> topic?</a:t>
            </a:r>
          </a:p>
          <a:p>
            <a:r>
              <a:rPr lang="fr-FR" dirty="0" err="1"/>
              <a:t>Any</a:t>
            </a:r>
            <a:r>
              <a:rPr lang="fr-FR" dirty="0"/>
              <a:t> questions?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379290-5B46-4A03-BB1C-2F8BB4AFCDB8}"/>
              </a:ext>
            </a:extLst>
          </p:cNvPr>
          <p:cNvSpPr txBox="1"/>
          <p:nvPr/>
        </p:nvSpPr>
        <p:spPr>
          <a:xfrm rot="21175864">
            <a:off x="497202" y="670286"/>
            <a:ext cx="330107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In pairs, </a:t>
            </a:r>
          </a:p>
          <a:p>
            <a:r>
              <a:rPr lang="fr-FR" sz="3200" dirty="0"/>
              <a:t>in </a:t>
            </a:r>
            <a:r>
              <a:rPr lang="fr-FR" sz="3200" dirty="0" err="1"/>
              <a:t>breakout</a:t>
            </a:r>
            <a:r>
              <a:rPr lang="fr-FR" sz="3200" dirty="0"/>
              <a:t> </a:t>
            </a:r>
            <a:r>
              <a:rPr lang="fr-FR" sz="3200" dirty="0" err="1"/>
              <a:t>rooms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1972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5D0FE0-D898-437E-A749-976A84F5A2F3}"/>
              </a:ext>
            </a:extLst>
          </p:cNvPr>
          <p:cNvSpPr txBox="1"/>
          <p:nvPr/>
        </p:nvSpPr>
        <p:spPr>
          <a:xfrm>
            <a:off x="62144" y="319596"/>
            <a:ext cx="120203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/>
              <a:t>Aim of </a:t>
            </a:r>
            <a:r>
              <a:rPr lang="fr-FR" sz="4000" u="sng" dirty="0" err="1"/>
              <a:t>todays</a:t>
            </a:r>
            <a:r>
              <a:rPr lang="fr-FR" sz="4000" u="sng" dirty="0"/>
              <a:t>’ session:</a:t>
            </a:r>
          </a:p>
          <a:p>
            <a:endParaRPr lang="fr-FR" sz="4000" dirty="0"/>
          </a:p>
          <a:p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Understand</a:t>
            </a:r>
            <a:r>
              <a:rPr lang="fr-FR" sz="4000" dirty="0"/>
              <a:t> the _ _ _ _ _ _ _ </a:t>
            </a:r>
            <a:r>
              <a:rPr lang="fr-FR" sz="4000" dirty="0" err="1"/>
              <a:t>why</a:t>
            </a:r>
            <a:r>
              <a:rPr lang="fr-FR" sz="4000" dirty="0"/>
              <a:t> </a:t>
            </a:r>
            <a:r>
              <a:rPr lang="fr-FR" sz="4000" dirty="0" err="1"/>
              <a:t>we</a:t>
            </a:r>
            <a:r>
              <a:rPr lang="fr-FR" sz="4000" dirty="0"/>
              <a:t> use _ _ _ _ _ _ _ _ in </a:t>
            </a:r>
            <a:r>
              <a:rPr lang="fr-FR" sz="4000" dirty="0" err="1"/>
              <a:t>lessons</a:t>
            </a:r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Learn</a:t>
            </a:r>
            <a:r>
              <a:rPr lang="fr-FR" sz="4000" dirty="0"/>
              <a:t> </a:t>
            </a:r>
            <a:r>
              <a:rPr lang="fr-FR" sz="4000" dirty="0" err="1"/>
              <a:t>some</a:t>
            </a:r>
            <a:r>
              <a:rPr lang="fr-FR" sz="4000" dirty="0"/>
              <a:t> _ _ _ _ _ _ _</a:t>
            </a:r>
            <a:r>
              <a:rPr lang="fr-FR" sz="4000" dirty="0" err="1"/>
              <a:t>activities</a:t>
            </a:r>
            <a:r>
              <a:rPr lang="fr-FR" sz="4000" dirty="0"/>
              <a:t> </a:t>
            </a:r>
            <a:r>
              <a:rPr lang="fr-FR" sz="4000" dirty="0" err="1"/>
              <a:t>which</a:t>
            </a:r>
            <a:r>
              <a:rPr lang="fr-FR" sz="4000" dirty="0"/>
              <a:t> can </a:t>
            </a:r>
            <a:r>
              <a:rPr lang="fr-FR" sz="4000" dirty="0" err="1"/>
              <a:t>be</a:t>
            </a:r>
            <a:r>
              <a:rPr lang="fr-FR" sz="4000" dirty="0"/>
              <a:t> use in class and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Be able to use starters _ _ _ _ _ _ _ _ _ _ _ in </a:t>
            </a:r>
            <a:r>
              <a:rPr lang="fr-FR" sz="4000" dirty="0" err="1"/>
              <a:t>lessons</a:t>
            </a:r>
            <a:endParaRPr lang="fr-FR" sz="4000" dirty="0"/>
          </a:p>
          <a:p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C436B1-6A82-45BF-B8C7-C51EAEB96885}"/>
              </a:ext>
            </a:extLst>
          </p:cNvPr>
          <p:cNvSpPr txBox="1"/>
          <p:nvPr/>
        </p:nvSpPr>
        <p:spPr>
          <a:xfrm>
            <a:off x="312938" y="6067317"/>
            <a:ext cx="883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starter 		starters 		</a:t>
            </a:r>
            <a:r>
              <a:rPr lang="fr-FR" sz="2400" dirty="0" err="1"/>
              <a:t>effectively</a:t>
            </a:r>
            <a:r>
              <a:rPr lang="fr-FR" sz="2400" dirty="0"/>
              <a:t> 		</a:t>
            </a:r>
            <a:r>
              <a:rPr lang="fr-FR" sz="2400" dirty="0" err="1"/>
              <a:t>reasons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8DA210-A7C9-4FE0-9C7E-E7736568D749}"/>
              </a:ext>
            </a:extLst>
          </p:cNvPr>
          <p:cNvSpPr txBox="1"/>
          <p:nvPr/>
        </p:nvSpPr>
        <p:spPr>
          <a:xfrm rot="943502">
            <a:off x="7151292" y="911849"/>
            <a:ext cx="43987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Complete de gaps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words</a:t>
            </a:r>
            <a:r>
              <a:rPr lang="fr-FR" sz="2000" dirty="0"/>
              <a:t> </a:t>
            </a:r>
            <a:r>
              <a:rPr lang="fr-FR" sz="2000" dirty="0" err="1"/>
              <a:t>below</a:t>
            </a:r>
            <a:r>
              <a:rPr lang="fr-FR" sz="2000" dirty="0"/>
              <a:t>. </a:t>
            </a:r>
          </a:p>
          <a:p>
            <a:r>
              <a:rPr lang="fr-FR" sz="2000" dirty="0"/>
              <a:t>Write the 4 </a:t>
            </a:r>
            <a:r>
              <a:rPr lang="fr-FR" sz="2000" dirty="0" err="1"/>
              <a:t>words</a:t>
            </a:r>
            <a:r>
              <a:rPr lang="fr-FR" sz="2000" dirty="0"/>
              <a:t> in </a:t>
            </a:r>
            <a:r>
              <a:rPr lang="fr-FR" sz="2000" dirty="0" err="1"/>
              <a:t>order</a:t>
            </a:r>
            <a:r>
              <a:rPr lang="fr-FR" sz="2000" dirty="0"/>
              <a:t> in the chat.</a:t>
            </a:r>
          </a:p>
        </p:txBody>
      </p:sp>
      <p:pic>
        <p:nvPicPr>
          <p:cNvPr id="1026" name="Picture 2" descr="Goals clipart project goal, Picture #2759680 goals clipart project goal">
            <a:extLst>
              <a:ext uri="{FF2B5EF4-FFF2-40B4-BE49-F238E27FC236}">
                <a16:creationId xmlns:a16="http://schemas.microsoft.com/office/drawing/2014/main" id="{A7CE7495-3CF4-4A2F-918D-BD3B2724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42" y="204186"/>
            <a:ext cx="1413095" cy="14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C6478F-7D31-45ED-B202-DC58EFBA2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6377" y="219157"/>
            <a:ext cx="10515600" cy="1050351"/>
          </a:xfrm>
        </p:spPr>
        <p:txBody>
          <a:bodyPr/>
          <a:lstStyle/>
          <a:p>
            <a:pPr lvl="0" algn="ctr"/>
            <a:r>
              <a:rPr lang="en-GB" u="sng" dirty="0"/>
              <a:t>Further Links: </a:t>
            </a:r>
            <a:endParaRPr lang="en-US" u="sng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9871C5-83BB-4393-B12F-C08CAB18C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7888" y="1269508"/>
            <a:ext cx="11732578" cy="5415378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hlinkClick r:id="rId2"/>
              </a:rPr>
              <a:t>http://www.teachers.tv/series/lesson-refreshers</a:t>
            </a:r>
            <a:endParaRPr lang="en-GB" sz="2400" dirty="0"/>
          </a:p>
          <a:p>
            <a:pPr lvl="0"/>
            <a:r>
              <a:rPr lang="en-US" sz="2400" dirty="0">
                <a:hlinkClick r:id="rId3"/>
              </a:rPr>
              <a:t>http://www.word-search-world.griddler.co.uk/Word-Search-Generator.aspx</a:t>
            </a:r>
            <a:endParaRPr lang="en-US" sz="2400" dirty="0"/>
          </a:p>
          <a:p>
            <a:pPr lvl="0"/>
            <a:r>
              <a:rPr lang="en-US" sz="2400" dirty="0">
                <a:hlinkClick r:id="rId3"/>
              </a:rPr>
              <a:t>http://www.word-search-world.griddler.co.uk/Word-Search-Generator.aspx</a:t>
            </a:r>
            <a:endParaRPr lang="en-US" sz="2400" dirty="0"/>
          </a:p>
          <a:p>
            <a:pPr lvl="0"/>
            <a:r>
              <a:rPr lang="en-GB" sz="2400" dirty="0">
                <a:hlinkClick r:id="rId4"/>
              </a:rPr>
              <a:t>www.classtools.net</a:t>
            </a:r>
            <a:endParaRPr lang="en-GB" sz="2400" dirty="0"/>
          </a:p>
          <a:p>
            <a:pPr lvl="0"/>
            <a:r>
              <a:rPr lang="en-US" sz="2400" dirty="0">
                <a:hlinkClick r:id="rId5"/>
              </a:rPr>
              <a:t>http://outstanding-lessons.wikispaces.com/Starters+and+Plenaries</a:t>
            </a:r>
            <a:endParaRPr lang="en-US" sz="2400" dirty="0"/>
          </a:p>
          <a:p>
            <a:pPr lvl="0"/>
            <a:r>
              <a:rPr lang="en-US" sz="2400" dirty="0">
                <a:hlinkClick r:id="rId6"/>
              </a:rPr>
              <a:t>http://www.fionahogg.com/Unit5Startersandplenaries.pdf</a:t>
            </a:r>
            <a:endParaRPr lang="en-US" sz="2400" dirty="0"/>
          </a:p>
          <a:p>
            <a:pPr lvl="0"/>
            <a:r>
              <a:rPr lang="en-US" sz="2400" dirty="0">
                <a:hlinkClick r:id="rId7"/>
              </a:rPr>
              <a:t>www.padlet.com</a:t>
            </a:r>
            <a:r>
              <a:rPr lang="en-US" sz="2400" dirty="0"/>
              <a:t> </a:t>
            </a:r>
          </a:p>
          <a:p>
            <a:pPr lvl="0"/>
            <a:r>
              <a:rPr lang="en-US" sz="2400" dirty="0">
                <a:hlinkClick r:id="rId8"/>
              </a:rPr>
              <a:t>www.H5p.org</a:t>
            </a:r>
            <a:r>
              <a:rPr lang="en-US" sz="2400" dirty="0"/>
              <a:t> </a:t>
            </a:r>
          </a:p>
          <a:p>
            <a:pPr lvl="0"/>
            <a:r>
              <a:rPr lang="en-US" sz="2400" dirty="0">
                <a:hlinkClick r:id="rId9"/>
              </a:rPr>
              <a:t>www.quizlet.com</a:t>
            </a:r>
            <a:r>
              <a:rPr lang="en-US" sz="2400" dirty="0"/>
              <a:t> </a:t>
            </a:r>
          </a:p>
          <a:p>
            <a:pPr lvl="0"/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5D0FE0-D898-437E-A749-976A84F5A2F3}"/>
              </a:ext>
            </a:extLst>
          </p:cNvPr>
          <p:cNvSpPr txBox="1"/>
          <p:nvPr/>
        </p:nvSpPr>
        <p:spPr>
          <a:xfrm>
            <a:off x="62144" y="319596"/>
            <a:ext cx="120203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/>
              <a:t>Aim of </a:t>
            </a:r>
            <a:r>
              <a:rPr lang="fr-FR" sz="4000" u="sng" dirty="0" err="1"/>
              <a:t>todays</a:t>
            </a:r>
            <a:r>
              <a:rPr lang="fr-FR" sz="4000" u="sng" dirty="0"/>
              <a:t>’ session:</a:t>
            </a:r>
          </a:p>
          <a:p>
            <a:endParaRPr lang="fr-FR" sz="4000" dirty="0"/>
          </a:p>
          <a:p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Understand</a:t>
            </a:r>
            <a:r>
              <a:rPr lang="fr-FR" sz="4000" dirty="0"/>
              <a:t> the </a:t>
            </a:r>
            <a:r>
              <a:rPr lang="fr-FR" sz="4000" dirty="0" err="1"/>
              <a:t>reasons</a:t>
            </a:r>
            <a:r>
              <a:rPr lang="fr-FR" sz="4000" dirty="0"/>
              <a:t> </a:t>
            </a:r>
            <a:r>
              <a:rPr lang="fr-FR" sz="4000" dirty="0" err="1"/>
              <a:t>why</a:t>
            </a:r>
            <a:r>
              <a:rPr lang="fr-FR" sz="4000" dirty="0"/>
              <a:t> </a:t>
            </a:r>
            <a:r>
              <a:rPr lang="fr-FR" sz="4000" dirty="0" err="1"/>
              <a:t>we</a:t>
            </a:r>
            <a:r>
              <a:rPr lang="fr-FR" sz="4000" dirty="0"/>
              <a:t> use starters in </a:t>
            </a:r>
            <a:r>
              <a:rPr lang="fr-FR" sz="4000" dirty="0" err="1"/>
              <a:t>lessons</a:t>
            </a:r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Learn</a:t>
            </a:r>
            <a:r>
              <a:rPr lang="fr-FR" sz="4000" dirty="0"/>
              <a:t> </a:t>
            </a:r>
            <a:r>
              <a:rPr lang="fr-FR" sz="4000" dirty="0" err="1"/>
              <a:t>some</a:t>
            </a:r>
            <a:r>
              <a:rPr lang="fr-FR" sz="4000" dirty="0"/>
              <a:t> starter </a:t>
            </a:r>
            <a:r>
              <a:rPr lang="fr-FR" sz="4000" dirty="0" err="1"/>
              <a:t>activities</a:t>
            </a:r>
            <a:r>
              <a:rPr lang="fr-FR" sz="4000" dirty="0"/>
              <a:t> </a:t>
            </a:r>
            <a:r>
              <a:rPr lang="fr-FR" sz="4000" dirty="0" err="1"/>
              <a:t>which</a:t>
            </a:r>
            <a:r>
              <a:rPr lang="fr-FR" sz="4000" dirty="0"/>
              <a:t> can </a:t>
            </a:r>
            <a:r>
              <a:rPr lang="fr-FR" sz="4000" dirty="0" err="1"/>
              <a:t>be</a:t>
            </a:r>
            <a:r>
              <a:rPr lang="fr-FR" sz="4000" dirty="0"/>
              <a:t> use in class and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Be able to use starters </a:t>
            </a:r>
            <a:r>
              <a:rPr lang="fr-FR" sz="4000" dirty="0" err="1"/>
              <a:t>effectively</a:t>
            </a:r>
            <a:r>
              <a:rPr lang="fr-FR" sz="4000" dirty="0"/>
              <a:t> in </a:t>
            </a:r>
            <a:r>
              <a:rPr lang="fr-FR" sz="4000" dirty="0" err="1"/>
              <a:t>lessons</a:t>
            </a:r>
            <a:endParaRPr lang="fr-FR" sz="4000" dirty="0"/>
          </a:p>
          <a:p>
            <a:endParaRPr lang="fr-FR" sz="4000" dirty="0"/>
          </a:p>
        </p:txBody>
      </p:sp>
      <p:pic>
        <p:nvPicPr>
          <p:cNvPr id="1026" name="Picture 2" descr="Goals clipart project goal, Picture #2759680 goals clipart project goal">
            <a:extLst>
              <a:ext uri="{FF2B5EF4-FFF2-40B4-BE49-F238E27FC236}">
                <a16:creationId xmlns:a16="http://schemas.microsoft.com/office/drawing/2014/main" id="{A7CE7495-3CF4-4A2F-918D-BD3B2724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42" y="204186"/>
            <a:ext cx="1413095" cy="14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5338-73C5-4D39-BF2E-64CB82D629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553" y="142312"/>
            <a:ext cx="11780667" cy="782964"/>
          </a:xfrm>
        </p:spPr>
        <p:txBody>
          <a:bodyPr/>
          <a:lstStyle/>
          <a:p>
            <a:pPr lvl="0" algn="ctr"/>
            <a:r>
              <a:rPr lang="en-US" u="sng" dirty="0"/>
              <a:t>Starters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6EE55-1132-47B0-AA69-FD8558D01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5522" y="764703"/>
            <a:ext cx="9762471" cy="5635337"/>
          </a:xfrm>
        </p:spPr>
        <p:txBody>
          <a:bodyPr/>
          <a:lstStyle/>
          <a:p>
            <a:pPr lvl="0"/>
            <a:r>
              <a:rPr lang="en-US" sz="4000" dirty="0"/>
              <a:t>Why?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- To recap the previous lesson</a:t>
            </a:r>
            <a:br>
              <a:rPr lang="en-US" sz="4000" dirty="0"/>
            </a:br>
            <a:r>
              <a:rPr lang="en-US" sz="4000" dirty="0"/>
              <a:t>- To point them out in the right direction</a:t>
            </a:r>
            <a:br>
              <a:rPr lang="en-US" sz="4000" dirty="0"/>
            </a:br>
            <a:r>
              <a:rPr lang="en-US" sz="4000" dirty="0"/>
              <a:t>- To get them motivated</a:t>
            </a:r>
            <a:br>
              <a:rPr lang="en-US" sz="4000" dirty="0"/>
            </a:br>
            <a:r>
              <a:rPr lang="en-US" sz="4000" dirty="0"/>
              <a:t>- To get  their long-term memory back in gear</a:t>
            </a:r>
            <a:br>
              <a:rPr lang="en-US" sz="4000" dirty="0"/>
            </a:br>
            <a:r>
              <a:rPr lang="en-US" sz="4000" dirty="0"/>
              <a:t>- To get them settled</a:t>
            </a:r>
            <a:br>
              <a:rPr lang="en-US" sz="4000" dirty="0"/>
            </a:br>
            <a:r>
              <a:rPr lang="en-US" sz="4000" dirty="0"/>
              <a:t>- To get them stirred</a:t>
            </a:r>
            <a:br>
              <a:rPr lang="en-US" sz="4000" dirty="0"/>
            </a:br>
            <a:r>
              <a:rPr lang="en-US" sz="4000" dirty="0"/>
              <a:t>- To assess?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Rectangle à coins arrondis 2">
            <a:extLst>
              <a:ext uri="{FF2B5EF4-FFF2-40B4-BE49-F238E27FC236}">
                <a16:creationId xmlns:a16="http://schemas.microsoft.com/office/drawing/2014/main" id="{D7EEFC05-EACD-40F0-A423-519AE0887DBF}"/>
              </a:ext>
            </a:extLst>
          </p:cNvPr>
          <p:cNvSpPr/>
          <p:nvPr/>
        </p:nvSpPr>
        <p:spPr>
          <a:xfrm>
            <a:off x="395912" y="1775271"/>
            <a:ext cx="9977098" cy="42289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5D0FE0-D898-437E-A749-976A84F5A2F3}"/>
              </a:ext>
            </a:extLst>
          </p:cNvPr>
          <p:cNvSpPr txBox="1"/>
          <p:nvPr/>
        </p:nvSpPr>
        <p:spPr>
          <a:xfrm>
            <a:off x="142043" y="248576"/>
            <a:ext cx="117185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/>
              <a:t>Few </a:t>
            </a:r>
            <a:r>
              <a:rPr lang="fr-FR" sz="4000" u="sng" dirty="0" err="1"/>
              <a:t>rules</a:t>
            </a:r>
            <a:r>
              <a:rPr lang="fr-FR" sz="4000" u="sng" dirty="0"/>
              <a:t> for effective starters:</a:t>
            </a:r>
          </a:p>
          <a:p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No longer </a:t>
            </a:r>
            <a:r>
              <a:rPr lang="fr-FR" sz="3600" dirty="0" err="1"/>
              <a:t>than</a:t>
            </a:r>
            <a:r>
              <a:rPr lang="fr-FR" sz="3600" dirty="0"/>
              <a:t> 7 minutes. (5 mins </a:t>
            </a:r>
            <a:r>
              <a:rPr lang="fr-FR" sz="3600" dirty="0" err="1"/>
              <a:t>recommended</a:t>
            </a:r>
            <a:r>
              <a:rPr lang="fr-FR" sz="3600" dirty="0"/>
              <a:t>) </a:t>
            </a:r>
            <a:r>
              <a:rPr lang="fr-FR" sz="3600" dirty="0" err="1"/>
              <a:t>Keep</a:t>
            </a:r>
            <a:r>
              <a:rPr lang="fr-FR" sz="3600" dirty="0"/>
              <a:t> </a:t>
            </a:r>
            <a:r>
              <a:rPr lang="fr-FR" sz="3600" dirty="0" err="1"/>
              <a:t>it</a:t>
            </a:r>
            <a:r>
              <a:rPr lang="fr-FR" sz="3600" dirty="0"/>
              <a:t> </a:t>
            </a:r>
            <a:r>
              <a:rPr lang="fr-FR" sz="3600" dirty="0" err="1"/>
              <a:t>snappy</a:t>
            </a:r>
            <a:r>
              <a:rPr lang="fr-FR" sz="3600" dirty="0"/>
              <a:t>. Use a </a:t>
            </a:r>
            <a:r>
              <a:rPr lang="fr-FR" sz="3600" dirty="0" err="1"/>
              <a:t>timer</a:t>
            </a:r>
            <a:r>
              <a:rPr lang="fr-FR" sz="3600" dirty="0"/>
              <a:t>/ the </a:t>
            </a:r>
            <a:r>
              <a:rPr lang="fr-FR" sz="3600" dirty="0" err="1"/>
              <a:t>length</a:t>
            </a:r>
            <a:r>
              <a:rPr lang="fr-FR" sz="3600" dirty="0"/>
              <a:t> of a </a:t>
            </a:r>
            <a:r>
              <a:rPr lang="fr-FR" sz="3600" dirty="0" err="1"/>
              <a:t>song</a:t>
            </a:r>
            <a:r>
              <a:rPr lang="fr-FR" sz="3600" dirty="0"/>
              <a:t>/ the </a:t>
            </a:r>
            <a:r>
              <a:rPr lang="fr-FR" sz="3600" dirty="0" err="1"/>
              <a:t>register</a:t>
            </a:r>
            <a:r>
              <a:rPr lang="fr-FR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/>
              <a:t>Easy</a:t>
            </a:r>
            <a:r>
              <a:rPr lang="fr-FR" sz="3600" dirty="0"/>
              <a:t> </a:t>
            </a:r>
            <a:r>
              <a:rPr lang="fr-FR" sz="3600" dirty="0" err="1"/>
              <a:t>intructions</a:t>
            </a:r>
            <a:r>
              <a:rPr lang="fr-FR" sz="3600" dirty="0"/>
              <a:t> </a:t>
            </a:r>
            <a:r>
              <a:rPr lang="fr-FR" sz="3600" dirty="0" err="1"/>
              <a:t>which</a:t>
            </a:r>
            <a:r>
              <a:rPr lang="fr-FR" sz="3600" dirty="0"/>
              <a:t> </a:t>
            </a:r>
            <a:r>
              <a:rPr lang="fr-FR" sz="3600" dirty="0" err="1"/>
              <a:t>don’t</a:t>
            </a:r>
            <a:r>
              <a:rPr lang="fr-FR" sz="3600" dirty="0"/>
              <a:t> </a:t>
            </a:r>
            <a:r>
              <a:rPr lang="fr-FR" sz="3600" dirty="0" err="1"/>
              <a:t>require</a:t>
            </a:r>
            <a:r>
              <a:rPr lang="fr-FR" sz="3600" dirty="0"/>
              <a:t> long </a:t>
            </a:r>
            <a:r>
              <a:rPr lang="fr-FR" sz="3600" dirty="0" err="1"/>
              <a:t>explanations</a:t>
            </a:r>
            <a:r>
              <a:rPr lang="fr-FR" sz="3600" dirty="0"/>
              <a:t> and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/>
              <a:t>Ask</a:t>
            </a:r>
            <a:r>
              <a:rPr lang="fr-FR" sz="3600" dirty="0"/>
              <a:t> </a:t>
            </a:r>
            <a:r>
              <a:rPr lang="fr-FR" sz="3600" dirty="0" err="1"/>
              <a:t>students</a:t>
            </a:r>
            <a:r>
              <a:rPr lang="fr-FR" sz="3600" dirty="0"/>
              <a:t> if </a:t>
            </a:r>
            <a:r>
              <a:rPr lang="fr-FR" sz="3600" dirty="0" err="1"/>
              <a:t>they</a:t>
            </a:r>
            <a:r>
              <a:rPr lang="fr-FR" sz="3600" dirty="0"/>
              <a:t> have </a:t>
            </a:r>
            <a:r>
              <a:rPr lang="fr-FR" sz="3600" dirty="0" err="1"/>
              <a:t>any</a:t>
            </a:r>
            <a:r>
              <a:rPr lang="fr-FR" sz="3600" dirty="0"/>
              <a:t> questions about </a:t>
            </a:r>
            <a:r>
              <a:rPr lang="fr-FR" sz="3600" dirty="0" err="1"/>
              <a:t>it</a:t>
            </a:r>
            <a:r>
              <a:rPr lang="fr-FR" sz="3600" dirty="0"/>
              <a:t> </a:t>
            </a:r>
            <a:r>
              <a:rPr lang="fr-FR" sz="3600" dirty="0" err="1"/>
              <a:t>before</a:t>
            </a:r>
            <a:r>
              <a:rPr lang="fr-FR" sz="3600" dirty="0"/>
              <a:t> </a:t>
            </a:r>
            <a:r>
              <a:rPr lang="fr-FR" sz="3600" dirty="0" err="1"/>
              <a:t>you</a:t>
            </a:r>
            <a:r>
              <a:rPr lang="fr-FR" sz="3600" dirty="0"/>
              <a:t> </a:t>
            </a:r>
            <a:r>
              <a:rPr lang="fr-FR" sz="3600" dirty="0" err="1"/>
              <a:t>get</a:t>
            </a:r>
            <a:r>
              <a:rPr lang="fr-FR" sz="3600" dirty="0"/>
              <a:t> </a:t>
            </a:r>
            <a:r>
              <a:rPr lang="fr-FR" sz="3600" dirty="0" err="1"/>
              <a:t>them</a:t>
            </a:r>
            <a:r>
              <a:rPr lang="fr-FR" sz="3600" dirty="0"/>
              <a:t> </a:t>
            </a:r>
            <a:r>
              <a:rPr lang="fr-FR" sz="3600" dirty="0" err="1"/>
              <a:t>started</a:t>
            </a:r>
            <a:r>
              <a:rPr lang="fr-FR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Not a time to </a:t>
            </a:r>
            <a:r>
              <a:rPr lang="fr-FR" sz="3600" dirty="0" err="1"/>
              <a:t>teach</a:t>
            </a:r>
            <a:r>
              <a:rPr lang="fr-FR" sz="3600" dirty="0"/>
              <a:t> </a:t>
            </a:r>
            <a:r>
              <a:rPr lang="fr-FR" sz="3600" dirty="0" err="1"/>
              <a:t>something</a:t>
            </a:r>
            <a:r>
              <a:rPr lang="fr-FR" sz="3600" dirty="0"/>
              <a:t> </a:t>
            </a:r>
            <a:r>
              <a:rPr lang="fr-FR" sz="3600" dirty="0" err="1"/>
              <a:t>complicated</a:t>
            </a:r>
            <a:r>
              <a:rPr lang="fr-FR" sz="3600" dirty="0"/>
              <a:t>/ new concept.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Self-</a:t>
            </a:r>
            <a:r>
              <a:rPr lang="fr-FR" sz="3600" dirty="0" err="1"/>
              <a:t>assessment</a:t>
            </a:r>
            <a:r>
              <a:rPr lang="fr-FR" sz="3600" dirty="0"/>
              <a:t>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easier</a:t>
            </a:r>
            <a:r>
              <a:rPr lang="fr-FR" sz="3600" dirty="0"/>
              <a:t>. Peer-</a:t>
            </a:r>
            <a:r>
              <a:rPr lang="fr-FR" sz="3600" dirty="0" err="1"/>
              <a:t>assessment</a:t>
            </a:r>
            <a:r>
              <a:rPr lang="fr-FR" sz="3600" dirty="0"/>
              <a:t> if </a:t>
            </a:r>
            <a:r>
              <a:rPr lang="fr-FR" sz="3600" dirty="0" err="1"/>
              <a:t>students</a:t>
            </a:r>
            <a:r>
              <a:rPr lang="fr-FR" sz="3600" dirty="0"/>
              <a:t> are quick</a:t>
            </a:r>
          </a:p>
        </p:txBody>
      </p:sp>
      <p:pic>
        <p:nvPicPr>
          <p:cNvPr id="2050" name="Picture 2" descr="Online Timer">
            <a:extLst>
              <a:ext uri="{FF2B5EF4-FFF2-40B4-BE49-F238E27FC236}">
                <a16:creationId xmlns:a16="http://schemas.microsoft.com/office/drawing/2014/main" id="{C9F8F696-FE9C-43B3-9B18-384D7F2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00" y="248576"/>
            <a:ext cx="1426766" cy="7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eping it Simple | Management Matters Network">
            <a:extLst>
              <a:ext uri="{FF2B5EF4-FFF2-40B4-BE49-F238E27FC236}">
                <a16:creationId xmlns:a16="http://schemas.microsoft.com/office/drawing/2014/main" id="{3E0B82AC-9BAC-41EA-BA63-661FC52B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27" y="710214"/>
            <a:ext cx="1450772" cy="9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D9B906C-A0A1-4546-BB2D-BF4356F0AD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4085" y="363984"/>
            <a:ext cx="11674135" cy="6089347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GB" b="1" dirty="0">
                <a:solidFill>
                  <a:srgbClr val="7030A0"/>
                </a:solidFill>
              </a:rPr>
              <a:t>At the end of today’s session, I will ask: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GB" b="1" dirty="0">
                <a:solidFill>
                  <a:srgbClr val="7030A0"/>
                </a:solidFill>
              </a:rPr>
              <a:t>How many “starters” have you seen today?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GB" dirty="0">
                <a:solidFill>
                  <a:srgbClr val="7030A0"/>
                </a:solidFill>
              </a:rPr>
              <a:t>You need to keep track of the number of starters I use and at the end of the lesson, the person with the most accurate list will win a prize! (virtual prize)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dirty="0">
                <a:solidFill>
                  <a:srgbClr val="7030A0"/>
                </a:solidFill>
              </a:rPr>
              <a:t>This one counts as your first one.</a:t>
            </a:r>
          </a:p>
          <a:p>
            <a:pPr lvl="0">
              <a:lnSpc>
                <a:spcPct val="80000"/>
              </a:lnSpc>
            </a:pPr>
            <a:endParaRPr lang="en-GB" dirty="0">
              <a:solidFill>
                <a:srgbClr val="13FB3A"/>
              </a:solidFill>
            </a:endParaRPr>
          </a:p>
          <a:p>
            <a:pPr lvl="0">
              <a:lnSpc>
                <a:spcPct val="80000"/>
              </a:lnSpc>
            </a:pPr>
            <a:endParaRPr lang="en-GB" dirty="0">
              <a:solidFill>
                <a:srgbClr val="13FB3A"/>
              </a:solidFill>
            </a:endParaRPr>
          </a:p>
          <a:p>
            <a:pPr lvl="0">
              <a:lnSpc>
                <a:spcPct val="80000"/>
              </a:lnSpc>
            </a:pPr>
            <a:endParaRPr lang="en-GB" dirty="0">
              <a:solidFill>
                <a:srgbClr val="13FB3A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dirty="0"/>
              <a:t>Great way to keep your active, engaged, higher level pupils thinking!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Great way to engage competitive boys! (and girls)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Great way to keep pupils looking out for new learning! </a:t>
            </a:r>
            <a:endParaRPr lang="en-US" dirty="0"/>
          </a:p>
        </p:txBody>
      </p:sp>
      <p:pic>
        <p:nvPicPr>
          <p:cNvPr id="1026" name="Picture 2" descr="How Many PMP Sample Questions Should Be Done To Pass The Exam? | PM-by-PM">
            <a:extLst>
              <a:ext uri="{FF2B5EF4-FFF2-40B4-BE49-F238E27FC236}">
                <a16:creationId xmlns:a16="http://schemas.microsoft.com/office/drawing/2014/main" id="{11C2B553-8063-496E-9ECD-E04F98E0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44" y="363984"/>
            <a:ext cx="2659325" cy="15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5EF77-5DC3-42C3-BE73-1198185DAE52}"/>
              </a:ext>
            </a:extLst>
          </p:cNvPr>
          <p:cNvSpPr/>
          <p:nvPr/>
        </p:nvSpPr>
        <p:spPr>
          <a:xfrm>
            <a:off x="1668985" y="712422"/>
            <a:ext cx="9374836" cy="1813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Using the word </a:t>
            </a:r>
            <a:r>
              <a:rPr lang="fr-FR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להסתכל</a:t>
            </a:r>
            <a:r>
              <a:rPr lang="en-GB" sz="3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cs typeface="Arial"/>
              </a:rPr>
              <a:t>,</a:t>
            </a: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 how many other words of three or more letters can you make?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D0D0D"/>
                </a:solidFill>
                <a:latin typeface="Calibri"/>
                <a:cs typeface="Arial"/>
              </a:rPr>
              <a:t> </a:t>
            </a:r>
            <a:r>
              <a:rPr lang="fr-FR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ל ה ס ת כ ל</a:t>
            </a: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– example </a:t>
            </a:r>
            <a:r>
              <a:rPr lang="fr-FR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כלה</a:t>
            </a: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CD5A58-5668-42AC-86E1-11C5B0A866D2}"/>
              </a:ext>
            </a:extLst>
          </p:cNvPr>
          <p:cNvSpPr/>
          <p:nvPr/>
        </p:nvSpPr>
        <p:spPr>
          <a:xfrm>
            <a:off x="1668985" y="3269144"/>
            <a:ext cx="9374836" cy="1813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Using the word </a:t>
            </a:r>
            <a:r>
              <a:rPr lang="fr-FR" sz="3200" dirty="0" err="1">
                <a:solidFill>
                  <a:srgbClr val="FF0000"/>
                </a:solidFill>
                <a:latin typeface="Calibri"/>
                <a:cs typeface="Arial"/>
              </a:rPr>
              <a:t>trabajadora</a:t>
            </a:r>
            <a:r>
              <a:rPr lang="en-GB" sz="3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cs typeface="Arial"/>
              </a:rPr>
              <a:t>,</a:t>
            </a: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 how many other adjectives of three or more letters can you make?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D0D0D"/>
                </a:solidFill>
                <a:latin typeface="Calibri"/>
                <a:cs typeface="Arial"/>
              </a:rPr>
              <a:t> </a:t>
            </a:r>
            <a:r>
              <a:rPr lang="fr-FR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trabajadora</a:t>
            </a:r>
            <a:r>
              <a:rPr lang="en-GB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cs typeface="Arial"/>
              </a:rPr>
              <a:t>– example </a:t>
            </a:r>
            <a:r>
              <a:rPr lang="fr-FR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baja</a:t>
            </a: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6373A-2369-48B7-B4C3-6A8AE0405AD7}"/>
              </a:ext>
            </a:extLst>
          </p:cNvPr>
          <p:cNvSpPr txBox="1"/>
          <p:nvPr/>
        </p:nvSpPr>
        <p:spPr>
          <a:xfrm>
            <a:off x="9934112" y="2079795"/>
            <a:ext cx="158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You can use a </a:t>
            </a:r>
            <a:r>
              <a:rPr lang="fr-FR" sz="2000" b="1" dirty="0" err="1"/>
              <a:t>letter</a:t>
            </a:r>
            <a:r>
              <a:rPr lang="fr-FR" sz="2000" b="1" dirty="0"/>
              <a:t> </a:t>
            </a:r>
            <a:r>
              <a:rPr lang="fr-FR" sz="2000" b="1" dirty="0" err="1"/>
              <a:t>twice</a:t>
            </a:r>
            <a:endParaRPr lang="fr-FR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9A76D9-CDB2-4B7E-8F70-33F5CFDE4C9A}"/>
              </a:ext>
            </a:extLst>
          </p:cNvPr>
          <p:cNvSpPr txBox="1"/>
          <p:nvPr/>
        </p:nvSpPr>
        <p:spPr>
          <a:xfrm>
            <a:off x="170154" y="5238920"/>
            <a:ext cx="11725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</a:t>
            </a:r>
            <a:r>
              <a:rPr lang="fr-FR" sz="2000" b="1" dirty="0" err="1"/>
              <a:t>forget</a:t>
            </a:r>
            <a:r>
              <a:rPr lang="fr-FR" sz="2000" b="1" dirty="0"/>
              <a:t> to </a:t>
            </a:r>
            <a:r>
              <a:rPr lang="fr-FR" sz="2000" b="1" dirty="0" err="1"/>
              <a:t>try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first!</a:t>
            </a:r>
          </a:p>
          <a:p>
            <a:r>
              <a:rPr lang="fr-FR" sz="2000" b="1" u="sng" dirty="0" err="1">
                <a:solidFill>
                  <a:srgbClr val="00B050"/>
                </a:solidFill>
              </a:rPr>
              <a:t>Differentiation</a:t>
            </a:r>
            <a:r>
              <a:rPr lang="fr-FR" sz="2000" b="1" u="sng" dirty="0">
                <a:solidFill>
                  <a:srgbClr val="00B050"/>
                </a:solidFill>
              </a:rPr>
              <a:t>: </a:t>
            </a:r>
            <a:r>
              <a:rPr lang="fr-FR" sz="2000" b="1" dirty="0">
                <a:solidFill>
                  <a:srgbClr val="00B050"/>
                </a:solidFill>
              </a:rPr>
              <a:t>Have a </a:t>
            </a:r>
            <a:r>
              <a:rPr lang="fr-FR" sz="2000" b="1" dirty="0" err="1">
                <a:solidFill>
                  <a:srgbClr val="00B050"/>
                </a:solidFill>
              </a:rPr>
              <a:t>list</a:t>
            </a:r>
            <a:r>
              <a:rPr lang="fr-FR" sz="2000" b="1" dirty="0">
                <a:solidFill>
                  <a:srgbClr val="00B050"/>
                </a:solidFill>
              </a:rPr>
              <a:t> of </a:t>
            </a:r>
            <a:r>
              <a:rPr lang="fr-FR" sz="2000" b="1" dirty="0" err="1">
                <a:solidFill>
                  <a:srgbClr val="00B050"/>
                </a:solidFill>
              </a:rPr>
              <a:t>words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which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contains</a:t>
            </a:r>
            <a:r>
              <a:rPr lang="fr-FR" sz="2000" b="1" dirty="0">
                <a:solidFill>
                  <a:srgbClr val="00B050"/>
                </a:solidFill>
              </a:rPr>
              <a:t> the </a:t>
            </a:r>
            <a:r>
              <a:rPr lang="fr-FR" sz="2000" b="1" dirty="0" err="1">
                <a:solidFill>
                  <a:srgbClr val="00B050"/>
                </a:solidFill>
              </a:rPr>
              <a:t>letters</a:t>
            </a:r>
            <a:r>
              <a:rPr lang="fr-FR" sz="2000" b="1" dirty="0">
                <a:solidFill>
                  <a:srgbClr val="00B050"/>
                </a:solidFill>
              </a:rPr>
              <a:t> and </a:t>
            </a:r>
            <a:r>
              <a:rPr lang="fr-FR" sz="2000" b="1" dirty="0" err="1">
                <a:solidFill>
                  <a:srgbClr val="00B050"/>
                </a:solidFill>
              </a:rPr>
              <a:t>some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that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don’t</a:t>
            </a:r>
            <a:r>
              <a:rPr lang="fr-FR" sz="2000" b="1" dirty="0">
                <a:solidFill>
                  <a:srgbClr val="00B050"/>
                </a:solidFill>
              </a:rPr>
              <a:t> and </a:t>
            </a:r>
            <a:r>
              <a:rPr lang="fr-FR" sz="2000" b="1" dirty="0" err="1">
                <a:solidFill>
                  <a:srgbClr val="00B050"/>
                </a:solidFill>
              </a:rPr>
              <a:t>students</a:t>
            </a:r>
            <a:r>
              <a:rPr lang="fr-FR" sz="2000" b="1" dirty="0">
                <a:solidFill>
                  <a:srgbClr val="00B050"/>
                </a:solidFill>
              </a:rPr>
              <a:t> have to copy the </a:t>
            </a:r>
            <a:r>
              <a:rPr lang="fr-FR" sz="2000" b="1" dirty="0" err="1">
                <a:solidFill>
                  <a:srgbClr val="00B050"/>
                </a:solidFill>
              </a:rPr>
              <a:t>ones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that</a:t>
            </a:r>
            <a:r>
              <a:rPr lang="fr-FR" sz="2000" b="1" dirty="0">
                <a:solidFill>
                  <a:srgbClr val="00B050"/>
                </a:solidFill>
              </a:rPr>
              <a:t> do. </a:t>
            </a:r>
          </a:p>
          <a:p>
            <a:r>
              <a:rPr lang="fr-FR" sz="2000" b="1" u="sng" dirty="0">
                <a:solidFill>
                  <a:srgbClr val="FF0000"/>
                </a:solidFill>
              </a:rPr>
              <a:t>Extension: </a:t>
            </a:r>
            <a:r>
              <a:rPr lang="fr-FR" sz="2000" b="1" dirty="0" err="1">
                <a:solidFill>
                  <a:srgbClr val="FF0000"/>
                </a:solidFill>
              </a:rPr>
              <a:t>Give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students</a:t>
            </a:r>
            <a:r>
              <a:rPr lang="fr-FR" sz="2000" b="1" dirty="0">
                <a:solidFill>
                  <a:srgbClr val="FF0000"/>
                </a:solidFill>
              </a:rPr>
              <a:t> a minimum </a:t>
            </a:r>
            <a:r>
              <a:rPr lang="fr-FR" sz="2000" b="1" dirty="0" err="1">
                <a:solidFill>
                  <a:srgbClr val="FF0000"/>
                </a:solidFill>
              </a:rPr>
              <a:t>number</a:t>
            </a:r>
            <a:r>
              <a:rPr lang="fr-FR" sz="2000" b="1" dirty="0">
                <a:solidFill>
                  <a:srgbClr val="FF0000"/>
                </a:solidFill>
              </a:rPr>
              <a:t> of </a:t>
            </a:r>
            <a:r>
              <a:rPr lang="fr-FR" sz="2000" b="1" dirty="0" err="1">
                <a:solidFill>
                  <a:srgbClr val="FF0000"/>
                </a:solidFill>
              </a:rPr>
              <a:t>words</a:t>
            </a:r>
            <a:r>
              <a:rPr lang="fr-FR" sz="2000" b="1" dirty="0">
                <a:solidFill>
                  <a:srgbClr val="FF0000"/>
                </a:solidFill>
              </a:rPr>
              <a:t> to </a:t>
            </a:r>
            <a:r>
              <a:rPr lang="fr-FR" sz="2000" b="1" dirty="0" err="1">
                <a:solidFill>
                  <a:srgbClr val="FF0000"/>
                </a:solidFill>
              </a:rPr>
              <a:t>find</a:t>
            </a:r>
            <a:r>
              <a:rPr lang="fr-FR" sz="2000" b="1" dirty="0">
                <a:solidFill>
                  <a:srgbClr val="FF0000"/>
                </a:solidFill>
              </a:rPr>
              <a:t>. </a:t>
            </a:r>
            <a:r>
              <a:rPr lang="fr-FR" sz="2000" b="1" dirty="0" err="1">
                <a:solidFill>
                  <a:srgbClr val="FF0000"/>
                </a:solidFill>
              </a:rPr>
              <a:t>Give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them</a:t>
            </a:r>
            <a:r>
              <a:rPr lang="fr-FR" sz="2000" b="1" dirty="0">
                <a:solidFill>
                  <a:srgbClr val="FF0000"/>
                </a:solidFill>
              </a:rPr>
              <a:t> a topic or group of </a:t>
            </a:r>
            <a:r>
              <a:rPr lang="fr-FR" sz="2000" b="1" dirty="0" err="1">
                <a:solidFill>
                  <a:srgbClr val="FF0000"/>
                </a:solidFill>
              </a:rPr>
              <a:t>words</a:t>
            </a:r>
            <a:r>
              <a:rPr lang="fr-FR" sz="2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EA4020D-7380-46B5-8719-DE7E70D2E964}"/>
              </a:ext>
            </a:extLst>
          </p:cNvPr>
          <p:cNvSpPr txBox="1"/>
          <p:nvPr/>
        </p:nvSpPr>
        <p:spPr>
          <a:xfrm>
            <a:off x="5979388" y="1639149"/>
            <a:ext cx="3657600" cy="4275140"/>
          </a:xfrm>
          <a:prstGeom prst="rect">
            <a:avLst/>
          </a:prstGeom>
          <a:noFill/>
          <a:ln w="6349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/>
              </a:rPr>
              <a:t>Question: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/>
              </a:rPr>
              <a:t>Answer: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3E3B45-BE3F-4CEC-B2CE-216CB11D2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117" y="223086"/>
            <a:ext cx="10515600" cy="1325559"/>
          </a:xfrm>
        </p:spPr>
        <p:txBody>
          <a:bodyPr/>
          <a:lstStyle/>
          <a:p>
            <a:pPr lvl="0" algn="ctr"/>
            <a:r>
              <a:rPr lang="en-GB" sz="4000" u="sng" dirty="0"/>
              <a:t>Starters which serve as plenaries</a:t>
            </a:r>
            <a:endParaRPr lang="en-US" sz="4000" u="sng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C60AA5-771E-4EF2-8E09-AF4174F69B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760" y="1916117"/>
            <a:ext cx="5052517" cy="3721204"/>
          </a:xfrm>
        </p:spPr>
        <p:txBody>
          <a:bodyPr/>
          <a:lstStyle/>
          <a:p>
            <a:pPr lvl="0"/>
            <a:r>
              <a:rPr lang="en-GB" sz="2400" dirty="0"/>
              <a:t>Today’s Topic is “Starters and Plenaries”, what question would you really like answered today?</a:t>
            </a:r>
          </a:p>
          <a:p>
            <a:pPr lvl="0"/>
            <a:r>
              <a:rPr lang="en-GB" sz="2400" dirty="0"/>
              <a:t>During the course of the session, if the question is answered, write the answer down on your card.</a:t>
            </a:r>
          </a:p>
          <a:p>
            <a:pPr lvl="0"/>
            <a:r>
              <a:rPr lang="en-GB" sz="2400" dirty="0"/>
              <a:t>If you can’t think of a question now, write one down during the session, that shows something new that you learn today!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9EC16F-699A-458A-86D7-F35F91F635A1}"/>
              </a:ext>
            </a:extLst>
          </p:cNvPr>
          <p:cNvSpPr txBox="1"/>
          <p:nvPr/>
        </p:nvSpPr>
        <p:spPr>
          <a:xfrm>
            <a:off x="442760" y="600479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https://padlet.com/sarahwagman/8shrg5rp4pzyy0k9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D38153-AA5F-4793-AB21-898FC3F70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1" t="17800" r="34466" b="5113"/>
          <a:stretch/>
        </p:blipFill>
        <p:spPr>
          <a:xfrm>
            <a:off x="9897392" y="223086"/>
            <a:ext cx="2053716" cy="291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03CAFD-86BA-4A40-91FC-303B53ECF7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5983" y="111179"/>
            <a:ext cx="8229600" cy="836611"/>
          </a:xfrm>
        </p:spPr>
        <p:txBody>
          <a:bodyPr anchorCtr="1"/>
          <a:lstStyle/>
          <a:p>
            <a:pPr lvl="0" algn="ctr"/>
            <a:r>
              <a:rPr lang="en-GB" u="sng" dirty="0"/>
              <a:t>Categorising</a:t>
            </a:r>
            <a:endParaRPr lang="en-US" u="sng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A65ED6-11F4-4DD0-8021-5593B0FB07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8575" y="947790"/>
            <a:ext cx="11816177" cy="55240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Put some words on the board</a:t>
            </a:r>
          </a:p>
          <a:p>
            <a:pPr>
              <a:lnSpc>
                <a:spcPct val="80000"/>
              </a:lnSpc>
            </a:pPr>
            <a:r>
              <a:rPr lang="en-US" dirty="0"/>
              <a:t>Students need to </a:t>
            </a:r>
            <a:r>
              <a:rPr lang="en-US" dirty="0" err="1"/>
              <a:t>categorise</a:t>
            </a:r>
            <a:r>
              <a:rPr lang="en-US" dirty="0"/>
              <a:t> them</a:t>
            </a:r>
          </a:p>
          <a:p>
            <a:pPr>
              <a:lnSpc>
                <a:spcPct val="80000"/>
              </a:lnSpc>
            </a:pPr>
            <a:r>
              <a:rPr lang="en-US" dirty="0"/>
              <a:t>There can be a right or wrong answer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or not </a:t>
            </a:r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r>
              <a:rPr lang="en-US" dirty="0"/>
              <a:t>Group these words in any way you want. You will have to explain your grouping and give the group a title.</a:t>
            </a:r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  <a:p>
            <a:pPr marL="381003" lvl="0" indent="-381003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1D1789-3036-4F35-AAC8-710EFF720656}"/>
              </a:ext>
            </a:extLst>
          </p:cNvPr>
          <p:cNvSpPr txBox="1"/>
          <p:nvPr/>
        </p:nvSpPr>
        <p:spPr>
          <a:xfrm>
            <a:off x="122085" y="5307323"/>
            <a:ext cx="1172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</a:t>
            </a:r>
            <a:r>
              <a:rPr lang="fr-FR" sz="2000" b="1" dirty="0" err="1"/>
              <a:t>forget</a:t>
            </a:r>
            <a:r>
              <a:rPr lang="fr-FR" sz="2000" b="1" dirty="0"/>
              <a:t> to </a:t>
            </a:r>
            <a:r>
              <a:rPr lang="fr-FR" sz="2000" b="1" dirty="0" err="1"/>
              <a:t>try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first!</a:t>
            </a:r>
          </a:p>
          <a:p>
            <a:r>
              <a:rPr lang="fr-FR" sz="2000" b="1" u="sng" dirty="0" err="1">
                <a:solidFill>
                  <a:srgbClr val="00B050"/>
                </a:solidFill>
              </a:rPr>
              <a:t>Differentiation</a:t>
            </a:r>
            <a:r>
              <a:rPr lang="fr-FR" sz="2000" b="1" u="sng" dirty="0">
                <a:solidFill>
                  <a:srgbClr val="00B050"/>
                </a:solidFill>
              </a:rPr>
              <a:t>: </a:t>
            </a:r>
            <a:r>
              <a:rPr lang="fr-FR" sz="2000" b="1" dirty="0" err="1">
                <a:solidFill>
                  <a:srgbClr val="00B050"/>
                </a:solidFill>
              </a:rPr>
              <a:t>Give</a:t>
            </a:r>
            <a:r>
              <a:rPr lang="fr-FR" sz="2000" b="1" dirty="0">
                <a:solidFill>
                  <a:srgbClr val="00B050"/>
                </a:solidFill>
              </a:rPr>
              <a:t> the </a:t>
            </a:r>
            <a:r>
              <a:rPr lang="fr-FR" sz="2000" b="1" dirty="0" err="1">
                <a:solidFill>
                  <a:srgbClr val="00B050"/>
                </a:solidFill>
              </a:rPr>
              <a:t>categories</a:t>
            </a:r>
            <a:endParaRPr lang="fr-FR" sz="2000" b="1" dirty="0">
              <a:solidFill>
                <a:srgbClr val="00B050"/>
              </a:solidFill>
            </a:endParaRPr>
          </a:p>
          <a:p>
            <a:r>
              <a:rPr lang="fr-FR" sz="2000" b="1" u="sng" dirty="0">
                <a:solidFill>
                  <a:srgbClr val="FF0000"/>
                </a:solidFill>
              </a:rPr>
              <a:t>Extension: </a:t>
            </a:r>
            <a:r>
              <a:rPr lang="fr-FR" sz="2000" b="1" dirty="0" err="1">
                <a:solidFill>
                  <a:srgbClr val="FF0000"/>
                </a:solidFill>
              </a:rPr>
              <a:t>asked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students</a:t>
            </a:r>
            <a:r>
              <a:rPr lang="fr-FR" sz="2000" b="1" dirty="0">
                <a:solidFill>
                  <a:srgbClr val="FF0000"/>
                </a:solidFill>
              </a:rPr>
              <a:t> to </a:t>
            </a:r>
            <a:r>
              <a:rPr lang="fr-FR" sz="2000" b="1" dirty="0" err="1">
                <a:solidFill>
                  <a:srgbClr val="FF0000"/>
                </a:solidFill>
              </a:rPr>
              <a:t>add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their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own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words</a:t>
            </a:r>
            <a:r>
              <a:rPr lang="fr-FR" sz="2000" b="1" dirty="0">
                <a:solidFill>
                  <a:srgbClr val="FF0000"/>
                </a:solidFill>
              </a:rPr>
              <a:t> in the groups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6259F6-F472-4E8C-A3B8-A17D8A319F0D}"/>
              </a:ext>
            </a:extLst>
          </p:cNvPr>
          <p:cNvSpPr txBox="1"/>
          <p:nvPr/>
        </p:nvSpPr>
        <p:spPr>
          <a:xfrm>
            <a:off x="8888075" y="5732055"/>
            <a:ext cx="295993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3" lvl="0" indent="-381003">
              <a:lnSpc>
                <a:spcPct val="80000"/>
              </a:lnSpc>
              <a:buNone/>
            </a:pPr>
            <a:r>
              <a:rPr lang="en-US" sz="2000" b="1" dirty="0"/>
              <a:t>How could ask students to </a:t>
            </a:r>
            <a:r>
              <a:rPr lang="en-US" sz="2000" b="1" dirty="0" err="1"/>
              <a:t>categorise</a:t>
            </a:r>
            <a:r>
              <a:rPr lang="en-US" sz="2000" b="1" dirty="0"/>
              <a:t> words?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289A88-AB85-4EED-A7BB-E1B037ECA15D}"/>
              </a:ext>
            </a:extLst>
          </p:cNvPr>
          <p:cNvSpPr txBox="1"/>
          <p:nvPr/>
        </p:nvSpPr>
        <p:spPr>
          <a:xfrm>
            <a:off x="6423765" y="1278118"/>
            <a:ext cx="3870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Green	Red	</a:t>
            </a:r>
            <a:r>
              <a:rPr lang="fr-FR" dirty="0" err="1"/>
              <a:t>Grumpy</a:t>
            </a:r>
            <a:endParaRPr lang="fr-FR" dirty="0"/>
          </a:p>
          <a:p>
            <a:endParaRPr lang="fr-FR" dirty="0"/>
          </a:p>
          <a:p>
            <a:r>
              <a:rPr lang="fr-FR" dirty="0"/>
              <a:t>Blue	Bold	</a:t>
            </a:r>
            <a:r>
              <a:rPr lang="fr-FR" dirty="0" err="1"/>
              <a:t>Clumsy</a:t>
            </a:r>
            <a:r>
              <a:rPr lang="fr-FR" dirty="0"/>
              <a:t> 	Young</a:t>
            </a:r>
          </a:p>
          <a:p>
            <a:endParaRPr lang="fr-FR" dirty="0"/>
          </a:p>
          <a:p>
            <a:r>
              <a:rPr lang="fr-FR" dirty="0"/>
              <a:t>Rich 	Yellow	</a:t>
            </a:r>
            <a:r>
              <a:rPr lang="fr-FR" dirty="0" err="1"/>
              <a:t>Funny</a:t>
            </a:r>
            <a:r>
              <a:rPr lang="fr-FR" dirty="0"/>
              <a:t>	Bright</a:t>
            </a:r>
          </a:p>
          <a:p>
            <a:endParaRPr lang="fr-FR" dirty="0"/>
          </a:p>
          <a:p>
            <a:r>
              <a:rPr lang="fr-FR" dirty="0"/>
              <a:t>Happy	 </a:t>
            </a:r>
            <a:r>
              <a:rPr lang="fr-FR" dirty="0" err="1"/>
              <a:t>Sad</a:t>
            </a:r>
            <a:endParaRPr lang="fr-FR" dirty="0"/>
          </a:p>
        </p:txBody>
      </p:sp>
      <p:sp>
        <p:nvSpPr>
          <p:cNvPr id="10" name="Explosion : 14 points 9">
            <a:extLst>
              <a:ext uri="{FF2B5EF4-FFF2-40B4-BE49-F238E27FC236}">
                <a16:creationId xmlns:a16="http://schemas.microsoft.com/office/drawing/2014/main" id="{57A4899C-7812-416C-97F6-02CDE31A570D}"/>
              </a:ext>
            </a:extLst>
          </p:cNvPr>
          <p:cNvSpPr/>
          <p:nvPr/>
        </p:nvSpPr>
        <p:spPr>
          <a:xfrm>
            <a:off x="5331038" y="230619"/>
            <a:ext cx="6733714" cy="3746377"/>
          </a:xfrm>
          <a:prstGeom prst="irregularSeal2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95FE93-7B23-4B11-8B4A-AA0A06D92F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3523" y="268790"/>
            <a:ext cx="11904954" cy="587856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GB" sz="4000" u="sng" dirty="0"/>
              <a:t>Countdown or conundrum</a:t>
            </a:r>
          </a:p>
          <a:p>
            <a:pPr lvl="0" algn="ctr">
              <a:buNone/>
            </a:pPr>
            <a:endParaRPr lang="en-US" sz="4000" u="sng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E1F7C4A-06E5-4321-BC07-5C2593198A42}"/>
              </a:ext>
            </a:extLst>
          </p:cNvPr>
          <p:cNvSpPr txBox="1"/>
          <p:nvPr/>
        </p:nvSpPr>
        <p:spPr>
          <a:xfrm>
            <a:off x="1821635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ל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CB8CAE-479C-44D4-A9DE-046CE80E8CEA}"/>
              </a:ext>
            </a:extLst>
          </p:cNvPr>
          <p:cNvSpPr txBox="1"/>
          <p:nvPr/>
        </p:nvSpPr>
        <p:spPr>
          <a:xfrm>
            <a:off x="2829697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ה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5939548-C254-42D3-877A-BFFDA9610E93}"/>
              </a:ext>
            </a:extLst>
          </p:cNvPr>
          <p:cNvSpPr txBox="1"/>
          <p:nvPr/>
        </p:nvSpPr>
        <p:spPr>
          <a:xfrm>
            <a:off x="3837759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א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4ABB6E9-BDF5-45AA-91DD-25F30463677A}"/>
              </a:ext>
            </a:extLst>
          </p:cNvPr>
          <p:cNvSpPr txBox="1"/>
          <p:nvPr/>
        </p:nvSpPr>
        <p:spPr>
          <a:xfrm>
            <a:off x="8951092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4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ג</a:t>
            </a:r>
            <a:endParaRPr lang="en-US" sz="4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59D4BE7-555E-4F1D-B658-58222A31427C}"/>
              </a:ext>
            </a:extLst>
          </p:cNvPr>
          <p:cNvSpPr txBox="1"/>
          <p:nvPr/>
        </p:nvSpPr>
        <p:spPr>
          <a:xfrm>
            <a:off x="4918844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ו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F20EF1B-C5DA-487B-9E28-478F6D05057E}"/>
              </a:ext>
            </a:extLst>
          </p:cNvPr>
          <p:cNvSpPr txBox="1"/>
          <p:nvPr/>
        </p:nvSpPr>
        <p:spPr>
          <a:xfrm>
            <a:off x="5926906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ב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3AD2F10-6164-4D9F-8B39-AB98953E80FA}"/>
              </a:ext>
            </a:extLst>
          </p:cNvPr>
          <p:cNvSpPr txBox="1"/>
          <p:nvPr/>
        </p:nvSpPr>
        <p:spPr>
          <a:xfrm>
            <a:off x="6934968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e-IL" sz="4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ד</a:t>
            </a:r>
            <a:endParaRPr lang="en-US" sz="4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512DA21-7B65-487A-8ACB-0DF0404536B0}"/>
              </a:ext>
            </a:extLst>
          </p:cNvPr>
          <p:cNvSpPr txBox="1"/>
          <p:nvPr/>
        </p:nvSpPr>
        <p:spPr>
          <a:xfrm>
            <a:off x="7943030" y="3891222"/>
            <a:ext cx="935038" cy="769440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ת</a:t>
            </a:r>
            <a:endParaRPr lang="en-US" sz="4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741A0B-6281-4C36-B768-D5D90D17D2B5}"/>
              </a:ext>
            </a:extLst>
          </p:cNvPr>
          <p:cNvSpPr txBox="1"/>
          <p:nvPr/>
        </p:nvSpPr>
        <p:spPr>
          <a:xfrm>
            <a:off x="400975" y="1893050"/>
            <a:ext cx="6094520" cy="1824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Write down 8 letters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Students have to make the longest word possible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Or students have to find the 8 letter word hidden</a:t>
            </a:r>
          </a:p>
        </p:txBody>
      </p:sp>
      <p:pic>
        <p:nvPicPr>
          <p:cNvPr id="1026" name="Picture 2" descr="Countdown - 5000th Episode - Part 1 Of 4 [HD] - YouTube">
            <a:extLst>
              <a:ext uri="{FF2B5EF4-FFF2-40B4-BE49-F238E27FC236}">
                <a16:creationId xmlns:a16="http://schemas.microsoft.com/office/drawing/2014/main" id="{139CB2BC-CD48-4A4C-91FE-385D5B40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48" y="159517"/>
            <a:ext cx="2897079" cy="1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0B8B60F-3602-41DB-841B-E46F61E027C9}"/>
              </a:ext>
            </a:extLst>
          </p:cNvPr>
          <p:cNvSpPr txBox="1"/>
          <p:nvPr/>
        </p:nvSpPr>
        <p:spPr>
          <a:xfrm>
            <a:off x="143523" y="5138648"/>
            <a:ext cx="11725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</a:t>
            </a:r>
            <a:r>
              <a:rPr lang="fr-FR" sz="2000" b="1" dirty="0" err="1"/>
              <a:t>forget</a:t>
            </a:r>
            <a:r>
              <a:rPr lang="fr-FR" sz="2000" b="1" dirty="0"/>
              <a:t> to </a:t>
            </a:r>
            <a:r>
              <a:rPr lang="fr-FR" sz="2000" b="1" dirty="0" err="1"/>
              <a:t>try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first!</a:t>
            </a:r>
          </a:p>
          <a:p>
            <a:r>
              <a:rPr lang="fr-FR" sz="2000" b="1" dirty="0"/>
              <a:t>To </a:t>
            </a:r>
            <a:r>
              <a:rPr lang="fr-FR" sz="2000" b="1" dirty="0" err="1"/>
              <a:t>make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more like the </a:t>
            </a:r>
            <a:r>
              <a:rPr lang="fr-FR" sz="2000" b="1" dirty="0" err="1"/>
              <a:t>game</a:t>
            </a:r>
            <a:r>
              <a:rPr lang="fr-FR" sz="2000" b="1" dirty="0"/>
              <a:t> and </a:t>
            </a:r>
            <a:r>
              <a:rPr lang="fr-FR" sz="2000" b="1" dirty="0" err="1"/>
              <a:t>kineasthetic</a:t>
            </a:r>
            <a:r>
              <a:rPr lang="fr-FR" sz="2000" b="1" dirty="0"/>
              <a:t>, have </a:t>
            </a:r>
            <a:r>
              <a:rPr lang="fr-FR" sz="2000" b="1" dirty="0" err="1"/>
              <a:t>students</a:t>
            </a:r>
            <a:r>
              <a:rPr lang="fr-FR" sz="2000" b="1" dirty="0"/>
              <a:t> </a:t>
            </a:r>
            <a:r>
              <a:rPr lang="fr-FR" sz="2000" b="1" dirty="0" err="1"/>
              <a:t>pick</a:t>
            </a:r>
            <a:r>
              <a:rPr lang="fr-FR" sz="2000" b="1" dirty="0"/>
              <a:t> the consonants and the </a:t>
            </a:r>
            <a:r>
              <a:rPr lang="fr-FR" sz="2000" b="1" dirty="0" err="1"/>
              <a:t>vowels</a:t>
            </a:r>
            <a:r>
              <a:rPr lang="fr-FR" sz="2000" b="1" dirty="0"/>
              <a:t>. Out of a bag </a:t>
            </a:r>
            <a:r>
              <a:rPr lang="fr-FR" sz="2000" b="1" dirty="0" err="1"/>
              <a:t>ready</a:t>
            </a:r>
            <a:r>
              <a:rPr lang="fr-FR" sz="2000" b="1" dirty="0"/>
              <a:t> at the entrance of the class.</a:t>
            </a:r>
          </a:p>
          <a:p>
            <a:r>
              <a:rPr lang="fr-FR" sz="2000" b="1" u="sng" dirty="0" err="1">
                <a:solidFill>
                  <a:srgbClr val="00B050"/>
                </a:solidFill>
              </a:rPr>
              <a:t>Differentiation</a:t>
            </a:r>
            <a:r>
              <a:rPr lang="fr-FR" sz="2000" b="1" u="sng" dirty="0">
                <a:solidFill>
                  <a:srgbClr val="00B050"/>
                </a:solidFill>
              </a:rPr>
              <a:t>: </a:t>
            </a:r>
            <a:r>
              <a:rPr lang="fr-FR" sz="2000" b="1" dirty="0" err="1">
                <a:solidFill>
                  <a:srgbClr val="00B050"/>
                </a:solidFill>
              </a:rPr>
              <a:t>Make</a:t>
            </a:r>
            <a:r>
              <a:rPr lang="fr-FR" sz="2000" b="1" dirty="0">
                <a:solidFill>
                  <a:srgbClr val="00B050"/>
                </a:solidFill>
              </a:rPr>
              <a:t> sure the </a:t>
            </a:r>
            <a:r>
              <a:rPr lang="fr-FR" sz="2000" b="1" dirty="0" err="1">
                <a:solidFill>
                  <a:srgbClr val="00B050"/>
                </a:solidFill>
              </a:rPr>
              <a:t>word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is</a:t>
            </a:r>
            <a:r>
              <a:rPr lang="fr-FR" sz="2000" b="1" dirty="0">
                <a:solidFill>
                  <a:srgbClr val="00B050"/>
                </a:solidFill>
              </a:rPr>
              <a:t> a </a:t>
            </a:r>
            <a:r>
              <a:rPr lang="fr-FR" sz="2000" b="1" dirty="0" err="1">
                <a:solidFill>
                  <a:srgbClr val="00B050"/>
                </a:solidFill>
              </a:rPr>
              <a:t>word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from</a:t>
            </a:r>
            <a:r>
              <a:rPr lang="fr-FR" sz="2000" b="1" dirty="0">
                <a:solidFill>
                  <a:srgbClr val="00B050"/>
                </a:solidFill>
              </a:rPr>
              <a:t> the topic </a:t>
            </a:r>
            <a:r>
              <a:rPr lang="fr-FR" sz="2000" b="1" dirty="0" err="1">
                <a:solidFill>
                  <a:srgbClr val="00B050"/>
                </a:solidFill>
              </a:rPr>
              <a:t>they</a:t>
            </a:r>
            <a:r>
              <a:rPr lang="fr-FR" sz="2000" b="1" dirty="0">
                <a:solidFill>
                  <a:srgbClr val="00B050"/>
                </a:solidFill>
              </a:rPr>
              <a:t> know. In </a:t>
            </a:r>
            <a:r>
              <a:rPr lang="fr-FR" sz="2000" b="1" dirty="0" err="1">
                <a:solidFill>
                  <a:srgbClr val="00B050"/>
                </a:solidFill>
              </a:rPr>
              <a:t>Hebew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add</a:t>
            </a:r>
            <a:r>
              <a:rPr lang="fr-FR" sz="2000" b="1" dirty="0">
                <a:solidFill>
                  <a:srgbClr val="00B050"/>
                </a:solidFill>
              </a:rPr>
              <a:t> the </a:t>
            </a:r>
            <a:r>
              <a:rPr lang="fr-FR" sz="2000" b="1" dirty="0" err="1">
                <a:solidFill>
                  <a:srgbClr val="00B050"/>
                </a:solidFill>
              </a:rPr>
              <a:t>vowels</a:t>
            </a:r>
            <a:r>
              <a:rPr lang="fr-FR" sz="2000" b="1" dirty="0">
                <a:solidFill>
                  <a:srgbClr val="00B050"/>
                </a:solidFill>
              </a:rPr>
              <a:t>.</a:t>
            </a:r>
          </a:p>
          <a:p>
            <a:r>
              <a:rPr lang="fr-FR" sz="2000" b="1" u="sng" dirty="0">
                <a:solidFill>
                  <a:srgbClr val="FF0000"/>
                </a:solidFill>
              </a:rPr>
              <a:t>Extension: </a:t>
            </a:r>
            <a:r>
              <a:rPr lang="fr-FR" sz="2000" b="1" u="sng" dirty="0" err="1">
                <a:solidFill>
                  <a:srgbClr val="FF0000"/>
                </a:solidFill>
              </a:rPr>
              <a:t>A</a:t>
            </a:r>
            <a:r>
              <a:rPr lang="fr-FR" sz="2000" b="1" dirty="0" err="1">
                <a:solidFill>
                  <a:srgbClr val="FF0000"/>
                </a:solidFill>
              </a:rPr>
              <a:t>dd</a:t>
            </a:r>
            <a:r>
              <a:rPr lang="fr-FR" sz="2000" b="1" dirty="0">
                <a:solidFill>
                  <a:srgbClr val="FF0000"/>
                </a:solidFill>
              </a:rPr>
              <a:t> a </a:t>
            </a:r>
            <a:r>
              <a:rPr lang="fr-FR" sz="2000" b="1" dirty="0" err="1">
                <a:solidFill>
                  <a:srgbClr val="FF0000"/>
                </a:solidFill>
              </a:rPr>
              <a:t>clock</a:t>
            </a:r>
            <a:r>
              <a:rPr lang="fr-FR" sz="2000" b="1" dirty="0">
                <a:solidFill>
                  <a:srgbClr val="FF0000"/>
                </a:solidFill>
              </a:rPr>
              <a:t> like on the </a:t>
            </a:r>
            <a:r>
              <a:rPr lang="fr-FR" sz="2000" b="1" dirty="0" err="1">
                <a:solidFill>
                  <a:srgbClr val="FF0000"/>
                </a:solidFill>
              </a:rPr>
              <a:t>game</a:t>
            </a:r>
            <a:r>
              <a:rPr lang="fr-FR" sz="2000" b="1" dirty="0">
                <a:solidFill>
                  <a:srgbClr val="FF0000"/>
                </a:solidFill>
              </a:rPr>
              <a:t> show. This </a:t>
            </a:r>
            <a:r>
              <a:rPr lang="fr-FR" sz="2000" b="1" dirty="0" err="1">
                <a:solidFill>
                  <a:srgbClr val="FF0000"/>
                </a:solidFill>
              </a:rPr>
              <a:t>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very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stressful</a:t>
            </a:r>
            <a:r>
              <a:rPr lang="fr-FR" sz="20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28" name="Picture 4" descr="Countdown (game show) - Wikipedia">
            <a:extLst>
              <a:ext uri="{FF2B5EF4-FFF2-40B4-BE49-F238E27FC236}">
                <a16:creationId xmlns:a16="http://schemas.microsoft.com/office/drawing/2014/main" id="{C64A4683-BCE5-442D-9646-3410B828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5" y="157252"/>
            <a:ext cx="2857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7BD50EF6D2840AB61D5DD62153EDB" ma:contentTypeVersion="12" ma:contentTypeDescription="Crée un document." ma:contentTypeScope="" ma:versionID="1417837ba39e6faa57827f237d0c227b">
  <xsd:schema xmlns:xsd="http://www.w3.org/2001/XMLSchema" xmlns:xs="http://www.w3.org/2001/XMLSchema" xmlns:p="http://schemas.microsoft.com/office/2006/metadata/properties" xmlns:ns2="b4683d18-e8bf-4d27-9b67-b6329044a129" xmlns:ns3="e3f4492e-7d51-4946-84a7-404188e3aebb" targetNamespace="http://schemas.microsoft.com/office/2006/metadata/properties" ma:root="true" ma:fieldsID="00a3d8a5f6745420824ddbcaae762ca2" ns2:_="" ns3:_="">
    <xsd:import namespace="b4683d18-e8bf-4d27-9b67-b6329044a129"/>
    <xsd:import namespace="e3f4492e-7d51-4946-84a7-404188e3a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83d18-e8bf-4d27-9b67-b6329044a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4492e-7d51-4946-84a7-404188e3a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6A2E76-6A75-4FC9-B1C9-466913D0D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83d18-e8bf-4d27-9b67-b6329044a129"/>
    <ds:schemaRef ds:uri="e3f4492e-7d51-4946-84a7-404188e3a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DC901E-AED9-451F-9F92-1E7A78FCB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2BC8E-551C-4415-BC04-F81124355D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1409</Words>
  <Application>Microsoft Office PowerPoint</Application>
  <PresentationFormat>Grand écran</PresentationFormat>
  <Paragraphs>213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Effective use of starter activities in language lessons</vt:lpstr>
      <vt:lpstr>Présentation PowerPoint</vt:lpstr>
      <vt:lpstr>Starters</vt:lpstr>
      <vt:lpstr>Présentation PowerPoint</vt:lpstr>
      <vt:lpstr>Présentation PowerPoint</vt:lpstr>
      <vt:lpstr>Présentation PowerPoint</vt:lpstr>
      <vt:lpstr>Starters which serve as plenaries</vt:lpstr>
      <vt:lpstr>Categorising</vt:lpstr>
      <vt:lpstr>Présentation PowerPoint</vt:lpstr>
      <vt:lpstr>Anagrams</vt:lpstr>
      <vt:lpstr>Speaking starter</vt:lpstr>
      <vt:lpstr>Présentation PowerPoint</vt:lpstr>
      <vt:lpstr>Wordsearch</vt:lpstr>
      <vt:lpstr>Matching up</vt:lpstr>
      <vt:lpstr>Image</vt:lpstr>
      <vt:lpstr>Draw what you remember</vt:lpstr>
      <vt:lpstr>My favourite own!</vt:lpstr>
      <vt:lpstr>Let’s go back to our first starter</vt:lpstr>
      <vt:lpstr>What now?</vt:lpstr>
      <vt:lpstr>Further Links: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Starters and plenaries in language lessons</dc:title>
  <dc:creator>Sarah Wagman</dc:creator>
  <cp:lastModifiedBy>sarah@wagman.fr</cp:lastModifiedBy>
  <cp:revision>33</cp:revision>
  <dcterms:created xsi:type="dcterms:W3CDTF">2018-12-11T12:30:33Z</dcterms:created>
  <dcterms:modified xsi:type="dcterms:W3CDTF">2020-11-04T16:41:30Z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0x0101003A67BD50EF6D2840AB61D5DD62153EDB</vt:lpwstr>
  </property>
  <property fmtid="{D5CDD505-2E9C-101B-9397-08002B2CF9AE}" pid="3" name="Order">
    <vt:r8>6450000</vt:r8>
  </property>
</Properties>
</file>